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Lst>
  <p:sldSz cy="5143500" cx="9144000"/>
  <p:notesSz cx="6858000" cy="9144000"/>
  <p:embeddedFontLst>
    <p:embeddedFont>
      <p:font typeface="Roboto"/>
      <p:regular r:id="rId56"/>
      <p:bold r:id="rId57"/>
      <p:italic r:id="rId58"/>
      <p:boldItalic r:id="rId59"/>
    </p:embeddedFont>
    <p:embeddedFont>
      <p:font typeface="Poppins"/>
      <p:regular r:id="rId60"/>
      <p:bold r:id="rId61"/>
      <p:italic r:id="rId62"/>
      <p:boldItalic r:id="rId63"/>
    </p:embeddedFont>
    <p:embeddedFont>
      <p:font typeface="Lato"/>
      <p:regular r:id="rId64"/>
      <p:bold r:id="rId65"/>
      <p:italic r:id="rId66"/>
      <p:boldItalic r:id="rId67"/>
    </p:embeddedFont>
    <p:embeddedFont>
      <p:font typeface="Source Code Pro"/>
      <p:regular r:id="rId68"/>
      <p:bold r:id="rId69"/>
      <p:italic r:id="rId70"/>
      <p:boldItalic r:id="rId71"/>
    </p:embeddedFont>
    <p:embeddedFont>
      <p:font typeface="Poppins Medium"/>
      <p:regular r:id="rId72"/>
      <p:bold r:id="rId73"/>
      <p:italic r:id="rId74"/>
      <p:boldItalic r:id="rId75"/>
    </p:embeddedFont>
    <p:embeddedFont>
      <p:font typeface="Poppins SemiBold"/>
      <p:regular r:id="rId76"/>
      <p:bold r:id="rId77"/>
      <p:italic r:id="rId78"/>
      <p:boldItalic r:id="rId7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772">
          <p15:clr>
            <a:srgbClr val="9AA0A6"/>
          </p15:clr>
        </p15:guide>
        <p15:guide id="2">
          <p15:clr>
            <a:srgbClr val="9AA0A6"/>
          </p15:clr>
        </p15:guide>
        <p15:guide id="3" pos="57">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BF2EEDDC-8809-4ED0-933A-340F5F859880}">
  <a:tblStyle styleId="{BF2EEDDC-8809-4ED0-933A-340F5F85988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3772"/>
        <p:guide/>
        <p:guide pos="5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PoppinsMedium-bold.fntdata"/><Relationship Id="rId72" Type="http://schemas.openxmlformats.org/officeDocument/2006/relationships/font" Target="fonts/PoppinsMedium-regular.fntdata"/><Relationship Id="rId31" Type="http://schemas.openxmlformats.org/officeDocument/2006/relationships/slide" Target="slides/slide25.xml"/><Relationship Id="rId75" Type="http://schemas.openxmlformats.org/officeDocument/2006/relationships/font" Target="fonts/PoppinsMedium-boldItalic.fntdata"/><Relationship Id="rId30" Type="http://schemas.openxmlformats.org/officeDocument/2006/relationships/slide" Target="slides/slide24.xml"/><Relationship Id="rId74" Type="http://schemas.openxmlformats.org/officeDocument/2006/relationships/font" Target="fonts/PoppinsMedium-italic.fntdata"/><Relationship Id="rId33" Type="http://schemas.openxmlformats.org/officeDocument/2006/relationships/slide" Target="slides/slide27.xml"/><Relationship Id="rId77" Type="http://schemas.openxmlformats.org/officeDocument/2006/relationships/font" Target="fonts/PoppinsSemiBold-bold.fntdata"/><Relationship Id="rId32" Type="http://schemas.openxmlformats.org/officeDocument/2006/relationships/slide" Target="slides/slide26.xml"/><Relationship Id="rId76" Type="http://schemas.openxmlformats.org/officeDocument/2006/relationships/font" Target="fonts/PoppinsSemiBold-regular.fntdata"/><Relationship Id="rId35" Type="http://schemas.openxmlformats.org/officeDocument/2006/relationships/slide" Target="slides/slide29.xml"/><Relationship Id="rId79" Type="http://schemas.openxmlformats.org/officeDocument/2006/relationships/font" Target="fonts/PoppinsSemiBold-boldItalic.fntdata"/><Relationship Id="rId34" Type="http://schemas.openxmlformats.org/officeDocument/2006/relationships/slide" Target="slides/slide28.xml"/><Relationship Id="rId78" Type="http://schemas.openxmlformats.org/officeDocument/2006/relationships/font" Target="fonts/PoppinsSemiBold-italic.fntdata"/><Relationship Id="rId71" Type="http://schemas.openxmlformats.org/officeDocument/2006/relationships/font" Target="fonts/SourceCodePro-boldItalic.fntdata"/><Relationship Id="rId70" Type="http://schemas.openxmlformats.org/officeDocument/2006/relationships/font" Target="fonts/SourceCodePro-italic.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Poppins-italic.fntdata"/><Relationship Id="rId61" Type="http://schemas.openxmlformats.org/officeDocument/2006/relationships/font" Target="fonts/Poppins-bold.fntdata"/><Relationship Id="rId20" Type="http://schemas.openxmlformats.org/officeDocument/2006/relationships/slide" Target="slides/slide14.xml"/><Relationship Id="rId64" Type="http://schemas.openxmlformats.org/officeDocument/2006/relationships/font" Target="fonts/Lato-regular.fntdata"/><Relationship Id="rId63" Type="http://schemas.openxmlformats.org/officeDocument/2006/relationships/font" Target="fonts/Poppins-boldItalic.fntdata"/><Relationship Id="rId22" Type="http://schemas.openxmlformats.org/officeDocument/2006/relationships/slide" Target="slides/slide16.xml"/><Relationship Id="rId66" Type="http://schemas.openxmlformats.org/officeDocument/2006/relationships/font" Target="fonts/Lato-italic.fntdata"/><Relationship Id="rId21" Type="http://schemas.openxmlformats.org/officeDocument/2006/relationships/slide" Target="slides/slide15.xml"/><Relationship Id="rId65" Type="http://schemas.openxmlformats.org/officeDocument/2006/relationships/font" Target="fonts/Lato-bold.fntdata"/><Relationship Id="rId24" Type="http://schemas.openxmlformats.org/officeDocument/2006/relationships/slide" Target="slides/slide18.xml"/><Relationship Id="rId68" Type="http://schemas.openxmlformats.org/officeDocument/2006/relationships/font" Target="fonts/SourceCodePro-regular.fntdata"/><Relationship Id="rId23" Type="http://schemas.openxmlformats.org/officeDocument/2006/relationships/slide" Target="slides/slide17.xml"/><Relationship Id="rId67" Type="http://schemas.openxmlformats.org/officeDocument/2006/relationships/font" Target="fonts/Lato-boldItalic.fntdata"/><Relationship Id="rId60" Type="http://schemas.openxmlformats.org/officeDocument/2006/relationships/font" Target="fonts/Poppins-regular.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SourceCodePro-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font" Target="fonts/Roboto-bold.fntdata"/><Relationship Id="rId12" Type="http://schemas.openxmlformats.org/officeDocument/2006/relationships/slide" Target="slides/slide6.xml"/><Relationship Id="rId56" Type="http://schemas.openxmlformats.org/officeDocument/2006/relationships/font" Target="fonts/Roboto-regular.fntdata"/><Relationship Id="rId15" Type="http://schemas.openxmlformats.org/officeDocument/2006/relationships/slide" Target="slides/slide9.xml"/><Relationship Id="rId59" Type="http://schemas.openxmlformats.org/officeDocument/2006/relationships/font" Target="fonts/Roboto-boldItalic.fntdata"/><Relationship Id="rId14" Type="http://schemas.openxmlformats.org/officeDocument/2006/relationships/slide" Target="slides/slide8.xml"/><Relationship Id="rId58" Type="http://schemas.openxmlformats.org/officeDocument/2006/relationships/font" Target="fonts/Roboto-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mozilla.org/en-US/docs/Web/HTML/Element/legend"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mozilla.org/en-US/docs/Web/HTML/Element/legend"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mozilla.org/en-US/docs/Web/HTML/Element/legend"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veloper.mozilla.org/en-US/docs/Web/HTML/Element/legend"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vaccess.org/" TargetMode="External"/><Relationship Id="rId3" Type="http://schemas.openxmlformats.org/officeDocument/2006/relationships/hyperlink" Target="https://www.apple.com/uk/accessibility/iphone/vision/" TargetMode="External"/><Relationship Id="rId4" Type="http://schemas.openxmlformats.org/officeDocument/2006/relationships/hyperlink" Target="https://support.google.com/accessibility/android/answer/6283677?hl=en-GB" TargetMode="External"/><Relationship Id="rId10" Type="http://schemas.openxmlformats.org/officeDocument/2006/relationships/hyperlink" Target="https://accessibility.blog.gov.uk/2016/09/02/dos-and-donts-on-designing-for-accessibility/" TargetMode="External"/><Relationship Id="rId9" Type="http://schemas.openxmlformats.org/officeDocument/2006/relationships/hyperlink" Target="https://webaim.org/resources/contrastchecker/" TargetMode="External"/><Relationship Id="rId5" Type="http://schemas.openxmlformats.org/officeDocument/2006/relationships/hyperlink" Target="https://developers.google.com/web/tools/lighthouse/" TargetMode="External"/><Relationship Id="rId6" Type="http://schemas.openxmlformats.org/officeDocument/2006/relationships/hyperlink" Target="https://w3c.github.io/coga/design/" TargetMode="External"/><Relationship Id="rId7" Type="http://schemas.openxmlformats.org/officeDocument/2006/relationships/hyperlink" Target="https://download.microsoft.com/download/b/0/d/b0d4bf87-09ce-4417-8f28-d60703d672ed/inclusive_toolkit_manual_final.pdf" TargetMode="External"/><Relationship Id="rId8" Type="http://schemas.openxmlformats.org/officeDocument/2006/relationships/hyperlink" Target="https://www.w3.org/TR/WCAG21/"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depen.io/william-bunch/full/ExjXPPO"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 name="Shape 39"/>
        <p:cNvGrpSpPr/>
        <p:nvPr/>
      </p:nvGrpSpPr>
      <p:grpSpPr>
        <a:xfrm>
          <a:off x="0" y="0"/>
          <a:ext cx="0" cy="0"/>
          <a:chOff x="0" y="0"/>
          <a:chExt cx="0" cy="0"/>
        </a:xfrm>
      </p:grpSpPr>
      <p:sp>
        <p:nvSpPr>
          <p:cNvPr id="40" name="Google Shape;40;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41" name="Google Shape;41;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What we do we specialise in Load testing, penetration testing, automated testing and Accessibility testing. We also offer Functional and compatibility testing to a larger number of clients. I’m the accessibility lead at Zoonou</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7ed1f468c7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7ed1f468c7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Let’s start with links, taking you to other parts of the page, site and beyond. Them humble ‘a’ element is already accessible in allowing keyboard focus by default but there are other considerations to be aware of. Links should be used for the correct role and are often used where buttons should be as a rule, use links where a an action doesn’t effect the front end or back end of a website. Whenever there’s a change in the website’s back or front-end, use a button.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Links need to be clear in where they direct the user to, being understandable without surrounding context, they should also </a:t>
            </a:r>
            <a:r>
              <a:rPr lang="en-GB"/>
              <a:t>unique</a:t>
            </a:r>
            <a:r>
              <a:rPr lang="en-GB"/>
              <a:t>. Screen reader users may navigate by a list of links so multiple links with the same name will be confusing </a:t>
            </a:r>
            <a:r>
              <a:rPr lang="en-GB"/>
              <a:t>especially</a:t>
            </a:r>
            <a:r>
              <a:rPr lang="en-GB"/>
              <a:t> if they are called ‘read more’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g6b9d9b5c6f_0_3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6b9d9b5c6f_0_3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latin typeface="Lato"/>
                <a:ea typeface="Lato"/>
                <a:cs typeface="Lato"/>
                <a:sym typeface="Lato"/>
              </a:rPr>
              <a:t>Let’s look at some images on the right, we’re going to think about them in some different ways firstly - let’s treat them as images that are decorative</a:t>
            </a:r>
            <a:endParaRPr>
              <a:latin typeface="Lato"/>
              <a:ea typeface="Lato"/>
              <a:cs typeface="Lato"/>
              <a:sym typeface="Lato"/>
            </a:endParaRPr>
          </a:p>
          <a:p>
            <a:pPr indent="0" lvl="0" marL="0" rtl="0" algn="l">
              <a:spcBef>
                <a:spcPts val="0"/>
              </a:spcBef>
              <a:spcAft>
                <a:spcPts val="0"/>
              </a:spcAft>
              <a:buNone/>
            </a:pPr>
            <a:r>
              <a:t/>
            </a:r>
            <a:endParaRPr>
              <a:latin typeface="Lato"/>
              <a:ea typeface="Lato"/>
              <a:cs typeface="Lato"/>
              <a:sym typeface="Lato"/>
            </a:endParaRPr>
          </a:p>
          <a:p>
            <a:pPr indent="0" lvl="0" marL="0" rtl="0" algn="l">
              <a:spcBef>
                <a:spcPts val="0"/>
              </a:spcBef>
              <a:spcAft>
                <a:spcPts val="0"/>
              </a:spcAft>
              <a:buNone/>
            </a:pPr>
            <a:r>
              <a:rPr b="1" lang="en-GB">
                <a:solidFill>
                  <a:srgbClr val="131529"/>
                </a:solidFill>
                <a:latin typeface="Lato"/>
                <a:ea typeface="Lato"/>
                <a:cs typeface="Lato"/>
                <a:sym typeface="Lato"/>
              </a:rPr>
              <a:t>Decorative/Non-Decorative</a:t>
            </a:r>
            <a:endParaRPr b="1">
              <a:solidFill>
                <a:srgbClr val="131529"/>
              </a:solidFill>
              <a:latin typeface="Lato"/>
              <a:ea typeface="Lato"/>
              <a:cs typeface="Lato"/>
              <a:sym typeface="Lato"/>
            </a:endParaRPr>
          </a:p>
          <a:p>
            <a:pPr indent="-298450" lvl="0" marL="457200" rtl="0" algn="l">
              <a:lnSpc>
                <a:spcPct val="115000"/>
              </a:lnSpc>
              <a:spcBef>
                <a:spcPts val="0"/>
              </a:spcBef>
              <a:spcAft>
                <a:spcPts val="0"/>
              </a:spcAft>
              <a:buClr>
                <a:srgbClr val="333333"/>
              </a:buClr>
              <a:buSzPts val="1100"/>
              <a:buFont typeface="Lato"/>
              <a:buChar char="●"/>
            </a:pPr>
            <a:r>
              <a:rPr lang="en-GB">
                <a:solidFill>
                  <a:srgbClr val="333333"/>
                </a:solidFill>
                <a:latin typeface="Lato"/>
                <a:ea typeface="Lato"/>
                <a:cs typeface="Lato"/>
                <a:sym typeface="Lato"/>
              </a:rPr>
              <a:t>Rule 1: Every &lt;img&gt; must have an alt= attribute</a:t>
            </a:r>
            <a:endParaRPr>
              <a:solidFill>
                <a:srgbClr val="333333"/>
              </a:solidFill>
              <a:latin typeface="Lato"/>
              <a:ea typeface="Lato"/>
              <a:cs typeface="Lato"/>
              <a:sym typeface="Lato"/>
            </a:endParaRPr>
          </a:p>
          <a:p>
            <a:pPr indent="-298450" lvl="0" marL="457200" rtl="0" algn="l">
              <a:lnSpc>
                <a:spcPct val="115000"/>
              </a:lnSpc>
              <a:spcBef>
                <a:spcPts val="0"/>
              </a:spcBef>
              <a:spcAft>
                <a:spcPts val="0"/>
              </a:spcAft>
              <a:buClr>
                <a:srgbClr val="333333"/>
              </a:buClr>
              <a:buSzPts val="1100"/>
              <a:buFont typeface="Lato"/>
              <a:buChar char="●"/>
            </a:pPr>
            <a:r>
              <a:rPr lang="en-GB">
                <a:solidFill>
                  <a:srgbClr val="333333"/>
                </a:solidFill>
                <a:latin typeface="Lato"/>
                <a:ea typeface="Lato"/>
                <a:cs typeface="Lato"/>
                <a:sym typeface="Lato"/>
              </a:rPr>
              <a:t>Rule 2: Describe the information, not the picture</a:t>
            </a:r>
            <a:endParaRPr>
              <a:solidFill>
                <a:srgbClr val="333333"/>
              </a:solidFill>
              <a:latin typeface="Lato"/>
              <a:ea typeface="Lato"/>
              <a:cs typeface="Lato"/>
              <a:sym typeface="Lato"/>
            </a:endParaRPr>
          </a:p>
          <a:p>
            <a:pPr indent="-298450" lvl="0" marL="457200" rtl="0" algn="l">
              <a:lnSpc>
                <a:spcPct val="115000"/>
              </a:lnSpc>
              <a:spcBef>
                <a:spcPts val="0"/>
              </a:spcBef>
              <a:spcAft>
                <a:spcPts val="0"/>
              </a:spcAft>
              <a:buClr>
                <a:srgbClr val="333333"/>
              </a:buClr>
              <a:buSzPts val="1100"/>
              <a:buFont typeface="Lato"/>
              <a:buChar char="●"/>
            </a:pPr>
            <a:r>
              <a:rPr lang="en-GB">
                <a:solidFill>
                  <a:srgbClr val="333333"/>
                </a:solidFill>
                <a:latin typeface="Lato"/>
                <a:ea typeface="Lato"/>
                <a:cs typeface="Lato"/>
                <a:sym typeface="Lato"/>
              </a:rPr>
              <a:t>Rule 3: Active images require descriptive alt text.</a:t>
            </a:r>
            <a:endParaRPr>
              <a:solidFill>
                <a:srgbClr val="333333"/>
              </a:solidFill>
              <a:latin typeface="Lato"/>
              <a:ea typeface="Lato"/>
              <a:cs typeface="Lato"/>
              <a:sym typeface="Lato"/>
            </a:endParaRPr>
          </a:p>
          <a:p>
            <a:pPr indent="-298450" lvl="0" marL="457200" rtl="0" algn="l">
              <a:lnSpc>
                <a:spcPct val="115000"/>
              </a:lnSpc>
              <a:spcBef>
                <a:spcPts val="0"/>
              </a:spcBef>
              <a:spcAft>
                <a:spcPts val="0"/>
              </a:spcAft>
              <a:buClr>
                <a:srgbClr val="333333"/>
              </a:buClr>
              <a:buSzPts val="1100"/>
              <a:buFont typeface="Lato"/>
              <a:buChar char="●"/>
            </a:pPr>
            <a:r>
              <a:rPr lang="en-GB">
                <a:solidFill>
                  <a:srgbClr val="333333"/>
                </a:solidFill>
                <a:latin typeface="Lato"/>
                <a:ea typeface="Lato"/>
                <a:cs typeface="Lato"/>
                <a:sym typeface="Lato"/>
              </a:rPr>
              <a:t>Rule 4: Images that contain information require descriptive alt text.</a:t>
            </a:r>
            <a:endParaRPr>
              <a:solidFill>
                <a:srgbClr val="333333"/>
              </a:solidFill>
              <a:latin typeface="Lato"/>
              <a:ea typeface="Lato"/>
              <a:cs typeface="Lato"/>
              <a:sym typeface="Lato"/>
            </a:endParaRPr>
          </a:p>
          <a:p>
            <a:pPr indent="-298450" lvl="0" marL="457200" rtl="0" algn="l">
              <a:lnSpc>
                <a:spcPct val="115000"/>
              </a:lnSpc>
              <a:spcBef>
                <a:spcPts val="0"/>
              </a:spcBef>
              <a:spcAft>
                <a:spcPts val="0"/>
              </a:spcAft>
              <a:buClr>
                <a:srgbClr val="333333"/>
              </a:buClr>
              <a:buSzPts val="1100"/>
              <a:buFont typeface="Lato"/>
              <a:buChar char="●"/>
            </a:pPr>
            <a:r>
              <a:rPr lang="en-GB">
                <a:solidFill>
                  <a:srgbClr val="333333"/>
                </a:solidFill>
                <a:latin typeface="Lato"/>
                <a:ea typeface="Lato"/>
                <a:cs typeface="Lato"/>
                <a:sym typeface="Lato"/>
              </a:rPr>
              <a:t>Rule 5: Decorative images should have empty alt text. Null alt text is alt=” “</a:t>
            </a:r>
            <a:endParaRPr>
              <a:solidFill>
                <a:srgbClr val="333333"/>
              </a:solidFill>
              <a:latin typeface="Lato"/>
              <a:ea typeface="Lato"/>
              <a:cs typeface="Lato"/>
              <a:sym typeface="Lato"/>
            </a:endParaRPr>
          </a:p>
          <a:p>
            <a:pPr indent="0" lvl="0" marL="0" rtl="0" algn="l">
              <a:lnSpc>
                <a:spcPct val="115000"/>
              </a:lnSpc>
              <a:spcBef>
                <a:spcPts val="900"/>
              </a:spcBef>
              <a:spcAft>
                <a:spcPts val="0"/>
              </a:spcAft>
              <a:buNone/>
            </a:pPr>
            <a:r>
              <a:rPr lang="en-GB">
                <a:solidFill>
                  <a:srgbClr val="333333"/>
                </a:solidFill>
                <a:latin typeface="Lato"/>
                <a:ea typeface="Lato"/>
                <a:cs typeface="Lato"/>
                <a:sym typeface="Lato"/>
              </a:rPr>
              <a:t>Linked images: Alt text should describe where the image goes if they are not accompanied by linked text. If they are accompanied by linked text it should be null.</a:t>
            </a:r>
            <a:endParaRPr>
              <a:solidFill>
                <a:srgbClr val="333333"/>
              </a:solidFill>
              <a:latin typeface="Lato"/>
              <a:ea typeface="Lato"/>
              <a:cs typeface="Lato"/>
              <a:sym typeface="Lato"/>
            </a:endParaRPr>
          </a:p>
          <a:p>
            <a:pPr indent="0" lvl="0" marL="0" rtl="0" algn="l">
              <a:lnSpc>
                <a:spcPct val="115000"/>
              </a:lnSpc>
              <a:spcBef>
                <a:spcPts val="900"/>
              </a:spcBef>
              <a:spcAft>
                <a:spcPts val="0"/>
              </a:spcAft>
              <a:buNone/>
            </a:pPr>
            <a:r>
              <a:t/>
            </a:r>
            <a:endParaRPr>
              <a:solidFill>
                <a:srgbClr val="333333"/>
              </a:solidFill>
              <a:latin typeface="Lato"/>
              <a:ea typeface="Lato"/>
              <a:cs typeface="Lato"/>
              <a:sym typeface="Lato"/>
            </a:endParaRPr>
          </a:p>
          <a:p>
            <a:pPr indent="0" lvl="0" marL="0" rtl="0" algn="l">
              <a:lnSpc>
                <a:spcPct val="115000"/>
              </a:lnSpc>
              <a:spcBef>
                <a:spcPts val="900"/>
              </a:spcBef>
              <a:spcAft>
                <a:spcPts val="900"/>
              </a:spcAft>
              <a:buNone/>
            </a:pPr>
            <a:r>
              <a:t/>
            </a:r>
            <a:endParaRPr>
              <a:solidFill>
                <a:srgbClr val="333333"/>
              </a:solidFill>
              <a:latin typeface="Lato"/>
              <a:ea typeface="Lato"/>
              <a:cs typeface="Lato"/>
              <a:sym typeface="La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6b9d9b5c6f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6b9d9b5c6f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Cannot be parsed by AT and difficult to read non custom fonts available</a:t>
            </a:r>
            <a:endParaRPr/>
          </a:p>
          <a:p>
            <a:pPr indent="0" lvl="0" marL="0" rtl="0" algn="l">
              <a:spcBef>
                <a:spcPts val="0"/>
              </a:spcBef>
              <a:spcAft>
                <a:spcPts val="0"/>
              </a:spcAft>
              <a:buNone/>
            </a:pPr>
            <a:r>
              <a:t/>
            </a:r>
            <a:endParaRPr/>
          </a:p>
          <a:p>
            <a:pPr indent="0" lvl="0" marL="0" rtl="0" algn="l">
              <a:lnSpc>
                <a:spcPct val="115000"/>
              </a:lnSpc>
              <a:spcBef>
                <a:spcPts val="0"/>
              </a:spcBef>
              <a:spcAft>
                <a:spcPts val="900"/>
              </a:spcAft>
              <a:buNone/>
            </a:pPr>
            <a:r>
              <a:t/>
            </a:r>
            <a:endParaRPr>
              <a:latin typeface="Lato"/>
              <a:ea typeface="Lato"/>
              <a:cs typeface="Lato"/>
              <a:sym typeface="La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6bb9034497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6bb9034497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Grouped - Fieldset, legend</a:t>
            </a:r>
            <a:endParaRPr/>
          </a:p>
          <a:p>
            <a:pPr indent="0" lvl="0" marL="0" rtl="0" algn="l">
              <a:spcBef>
                <a:spcPts val="0"/>
              </a:spcBef>
              <a:spcAft>
                <a:spcPts val="0"/>
              </a:spcAft>
              <a:buNone/>
            </a:pPr>
            <a:r>
              <a:rPr lang="en-GB"/>
              <a:t> the &lt;fieldset&gt; element provides a grouping for a part of an HTML form, with a nested </a:t>
            </a:r>
            <a:r>
              <a:rPr lang="en-GB" u="sng">
                <a:hlinkClick r:id="rId2"/>
              </a:rPr>
              <a:t>&lt;legend&gt;</a:t>
            </a:r>
            <a:r>
              <a:rPr lang="en-GB"/>
              <a:t> element providing a caption for the &lt;fieldset&gt;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Labelling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NP: Colour Contrast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g7ed1f468c7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7ed1f468c7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Grouped - Fieldset, legend</a:t>
            </a:r>
            <a:endParaRPr/>
          </a:p>
          <a:p>
            <a:pPr indent="0" lvl="0" marL="0" rtl="0" algn="l">
              <a:spcBef>
                <a:spcPts val="0"/>
              </a:spcBef>
              <a:spcAft>
                <a:spcPts val="0"/>
              </a:spcAft>
              <a:buNone/>
            </a:pPr>
            <a:r>
              <a:rPr lang="en-GB"/>
              <a:t> the &lt;fieldset&gt; element provides a grouping for a part of an HTML form, with a nested </a:t>
            </a:r>
            <a:r>
              <a:rPr lang="en-GB" u="sng">
                <a:hlinkClick r:id="rId2"/>
              </a:rPr>
              <a:t>&lt;legend&gt;</a:t>
            </a:r>
            <a:r>
              <a:rPr lang="en-GB"/>
              <a:t> element providing a caption for the &lt;fieldset&gt;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Labelling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NP: Colour Contrast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7ed1f468c7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7ed1f468c7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Grouped - Fieldset, legend</a:t>
            </a:r>
            <a:endParaRPr/>
          </a:p>
          <a:p>
            <a:pPr indent="0" lvl="0" marL="0" rtl="0" algn="l">
              <a:spcBef>
                <a:spcPts val="0"/>
              </a:spcBef>
              <a:spcAft>
                <a:spcPts val="0"/>
              </a:spcAft>
              <a:buNone/>
            </a:pPr>
            <a:r>
              <a:rPr lang="en-GB"/>
              <a:t> the &lt;fieldset&gt; element provides a grouping for a part of an HTML form, with a nested </a:t>
            </a:r>
            <a:r>
              <a:rPr lang="en-GB" u="sng">
                <a:hlinkClick r:id="rId2"/>
              </a:rPr>
              <a:t>&lt;legend&gt;</a:t>
            </a:r>
            <a:r>
              <a:rPr lang="en-GB"/>
              <a:t> element providing a caption for the &lt;fieldset&gt;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Labelling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NP: Colour Contrast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g7ed1f468c7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7ed1f468c7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Grouped - Fieldset, legend</a:t>
            </a:r>
            <a:endParaRPr/>
          </a:p>
          <a:p>
            <a:pPr indent="0" lvl="0" marL="0" rtl="0" algn="l">
              <a:spcBef>
                <a:spcPts val="0"/>
              </a:spcBef>
              <a:spcAft>
                <a:spcPts val="0"/>
              </a:spcAft>
              <a:buNone/>
            </a:pPr>
            <a:r>
              <a:rPr lang="en-GB"/>
              <a:t> the &lt;fieldset&gt; element provides a grouping for a part of an HTML form, with a nested </a:t>
            </a:r>
            <a:r>
              <a:rPr lang="en-GB" u="sng">
                <a:hlinkClick r:id="rId2"/>
              </a:rPr>
              <a:t>&lt;legend&gt;</a:t>
            </a:r>
            <a:r>
              <a:rPr lang="en-GB"/>
              <a:t> element providing a caption for the &lt;fieldset&gt;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Labelling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NP: Colour Contrast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7ed1f468c7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7ed1f468c7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U</a:t>
            </a:r>
            <a:r>
              <a:rPr lang="en-GB" sz="1000">
                <a:solidFill>
                  <a:schemeClr val="dk1"/>
                </a:solidFill>
                <a:latin typeface="Poppins"/>
                <a:ea typeface="Poppins"/>
                <a:cs typeface="Poppins"/>
                <a:sym typeface="Poppins"/>
              </a:rPr>
              <a:t>pdate the page title to include “Form has errors” allow screen reader users to immediately know that there are errors on page and that the form failed validation.</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Provide a header so that assistive technology users can jump directly to the error and correct it.</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t/>
            </a:r>
            <a:endParaRPr sz="1000">
              <a:solidFill>
                <a:schemeClr val="dk1"/>
              </a:solidFill>
              <a:latin typeface="Poppins"/>
              <a:ea typeface="Poppins"/>
              <a:cs typeface="Poppins"/>
              <a:sym typeface="Poppi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7ed1f468c7_0_2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7ed1f468c7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Visually style the error in such a way that it is distinguishable from other content.</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Use visual cues like colour and icons together to identify the form fields that have the errors.</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Use aria-describedby to associate form fields with errors.</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Provide an example of how to fix the issue.</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t/>
            </a:r>
            <a:endParaRPr sz="1000">
              <a:solidFill>
                <a:schemeClr val="dk1"/>
              </a:solidFill>
              <a:latin typeface="Poppins"/>
              <a:ea typeface="Poppins"/>
              <a:cs typeface="Poppins"/>
              <a:sym typeface="Poppi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Google Shape;175;g7ed1f468c7_0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7ed1f468c7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Update the page title to include “Form has errors” allow screen reader users to immediately know that there are errors on page and that the form failed validation.</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rPr lang="en-GB" sz="1000">
                <a:solidFill>
                  <a:schemeClr val="dk1"/>
                </a:solidFill>
                <a:latin typeface="Poppins"/>
                <a:ea typeface="Poppins"/>
                <a:cs typeface="Poppins"/>
                <a:sym typeface="Poppins"/>
              </a:rPr>
              <a:t>Provide a header so that assistive technology users can jump directly to the error and correct it.</a:t>
            </a:r>
            <a:endParaRPr sz="1000">
              <a:solidFill>
                <a:schemeClr val="dk1"/>
              </a:solidFill>
              <a:latin typeface="Poppins"/>
              <a:ea typeface="Poppins"/>
              <a:cs typeface="Poppins"/>
              <a:sym typeface="Poppins"/>
            </a:endParaRPr>
          </a:p>
          <a:p>
            <a:pPr indent="0" lvl="0" marL="0" marR="190500" rtl="0" algn="l">
              <a:lnSpc>
                <a:spcPct val="115000"/>
              </a:lnSpc>
              <a:spcBef>
                <a:spcPts val="0"/>
              </a:spcBef>
              <a:spcAft>
                <a:spcPts val="0"/>
              </a:spcAft>
              <a:buNone/>
            </a:pPr>
            <a:r>
              <a:t/>
            </a:r>
            <a:endParaRPr sz="1000">
              <a:solidFill>
                <a:schemeClr val="dk1"/>
              </a:solidFill>
              <a:latin typeface="Poppins"/>
              <a:ea typeface="Poppins"/>
              <a:cs typeface="Poppins"/>
              <a:sym typeface="Poppi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 name="Shape 44"/>
        <p:cNvGrpSpPr/>
        <p:nvPr/>
      </p:nvGrpSpPr>
      <p:grpSpPr>
        <a:xfrm>
          <a:off x="0" y="0"/>
          <a:ext cx="0" cy="0"/>
          <a:chOff x="0" y="0"/>
          <a:chExt cx="0" cy="0"/>
        </a:xfrm>
      </p:grpSpPr>
      <p:sp>
        <p:nvSpPr>
          <p:cNvPr id="45" name="Google Shape;45;g6b9d9b5c6f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 name="Google Shape;46;g6b9d9b5c6f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300"/>
              </a:spcBef>
              <a:spcAft>
                <a:spcPts val="0"/>
              </a:spcAft>
              <a:buNone/>
            </a:pPr>
            <a:r>
              <a:rPr lang="en-GB"/>
              <a:t>What we’re going to be covering</a:t>
            </a:r>
            <a:endParaRPr/>
          </a:p>
          <a:p>
            <a:pPr indent="0" lvl="0" marL="0" rtl="0" algn="l">
              <a:spcBef>
                <a:spcPts val="300"/>
              </a:spcBef>
              <a:spcAft>
                <a:spcPts val="0"/>
              </a:spcAft>
              <a:buNone/>
            </a:pPr>
            <a:r>
              <a:t/>
            </a:r>
            <a:endParaRPr/>
          </a:p>
          <a:p>
            <a:pPr indent="-298450" lvl="0" marL="457200" rtl="0" algn="l">
              <a:spcBef>
                <a:spcPts val="300"/>
              </a:spcBef>
              <a:spcAft>
                <a:spcPts val="0"/>
              </a:spcAft>
              <a:buSzPts val="1100"/>
              <a:buChar char="●"/>
            </a:pPr>
            <a:r>
              <a:rPr lang="en-GB"/>
              <a:t>Headings</a:t>
            </a:r>
            <a:endParaRPr/>
          </a:p>
          <a:p>
            <a:pPr indent="-298450" lvl="0" marL="457200" rtl="0" algn="l">
              <a:spcBef>
                <a:spcPts val="0"/>
              </a:spcBef>
              <a:spcAft>
                <a:spcPts val="0"/>
              </a:spcAft>
              <a:buSzPts val="1100"/>
              <a:buChar char="●"/>
            </a:pPr>
            <a:r>
              <a:rPr lang="en-GB"/>
              <a:t>Focus management</a:t>
            </a:r>
            <a:endParaRPr/>
          </a:p>
          <a:p>
            <a:pPr indent="-298450" lvl="0" marL="457200" rtl="0" algn="l">
              <a:spcBef>
                <a:spcPts val="0"/>
              </a:spcBef>
              <a:spcAft>
                <a:spcPts val="0"/>
              </a:spcAft>
              <a:buSzPts val="1100"/>
              <a:buChar char="●"/>
            </a:pPr>
            <a:r>
              <a:rPr lang="en-GB"/>
              <a:t>Links</a:t>
            </a:r>
            <a:endParaRPr/>
          </a:p>
          <a:p>
            <a:pPr indent="-298450" lvl="0" marL="457200" rtl="0" algn="l">
              <a:spcBef>
                <a:spcPts val="0"/>
              </a:spcBef>
              <a:spcAft>
                <a:spcPts val="0"/>
              </a:spcAft>
              <a:buSzPts val="1100"/>
              <a:buChar char="●"/>
            </a:pPr>
            <a:r>
              <a:rPr lang="en-GB"/>
              <a:t>Images</a:t>
            </a:r>
            <a:endParaRPr/>
          </a:p>
          <a:p>
            <a:pPr indent="-298450" lvl="0" marL="457200" rtl="0" algn="l">
              <a:spcBef>
                <a:spcPts val="0"/>
              </a:spcBef>
              <a:spcAft>
                <a:spcPts val="0"/>
              </a:spcAft>
              <a:buSzPts val="1100"/>
              <a:buChar char="●"/>
            </a:pPr>
            <a:r>
              <a:rPr lang="en-GB"/>
              <a:t>Forms</a:t>
            </a:r>
            <a:endParaRPr/>
          </a:p>
          <a:p>
            <a:pPr indent="-298450" lvl="0" marL="457200" rtl="0" algn="l">
              <a:spcBef>
                <a:spcPts val="0"/>
              </a:spcBef>
              <a:spcAft>
                <a:spcPts val="0"/>
              </a:spcAft>
              <a:buSzPts val="1100"/>
              <a:buChar char="●"/>
            </a:pPr>
            <a:r>
              <a:rPr lang="en-GB"/>
              <a:t>Iframes</a:t>
            </a:r>
            <a:endParaRPr/>
          </a:p>
          <a:p>
            <a:pPr indent="-298450" lvl="0" marL="457200" rtl="0" algn="l">
              <a:spcBef>
                <a:spcPts val="0"/>
              </a:spcBef>
              <a:spcAft>
                <a:spcPts val="0"/>
              </a:spcAft>
              <a:buSzPts val="1100"/>
              <a:buChar char="●"/>
            </a:pPr>
            <a:r>
              <a:rPr lang="en-GB"/>
              <a:t>Video and audio</a:t>
            </a:r>
            <a:endParaRPr/>
          </a:p>
          <a:p>
            <a:pPr indent="-298450" lvl="0" marL="457200" rtl="0" algn="l">
              <a:spcBef>
                <a:spcPts val="0"/>
              </a:spcBef>
              <a:spcAft>
                <a:spcPts val="0"/>
              </a:spcAft>
              <a:buSzPts val="1100"/>
              <a:buChar char="●"/>
            </a:pPr>
            <a:r>
              <a:rPr lang="en-GB"/>
              <a:t>Colour contrast</a:t>
            </a:r>
            <a:endParaRPr/>
          </a:p>
          <a:p>
            <a:pPr indent="-298450" lvl="0" marL="457200" rtl="0" algn="l">
              <a:spcBef>
                <a:spcPts val="0"/>
              </a:spcBef>
              <a:spcAft>
                <a:spcPts val="0"/>
              </a:spcAft>
              <a:buSzPts val="1100"/>
              <a:buChar char="●"/>
            </a:pPr>
            <a:r>
              <a:rPr lang="en-GB"/>
              <a:t>Accessible components</a:t>
            </a:r>
            <a:endParaRPr/>
          </a:p>
          <a:p>
            <a:pPr indent="-298450" lvl="0" marL="457200" rtl="0" algn="l">
              <a:spcBef>
                <a:spcPts val="0"/>
              </a:spcBef>
              <a:spcAft>
                <a:spcPts val="0"/>
              </a:spcAft>
              <a:buSzPts val="1100"/>
              <a:buChar char="●"/>
            </a:pPr>
            <a:r>
              <a:rPr lang="en-GB"/>
              <a:t>Writing content</a:t>
            </a:r>
            <a:endParaRPr/>
          </a:p>
          <a:p>
            <a:pPr indent="0" lvl="0" marL="457200" rtl="0" algn="l">
              <a:spcBef>
                <a:spcPts val="300"/>
              </a:spcBef>
              <a:spcAft>
                <a:spcPts val="0"/>
              </a:spcAft>
              <a:buNone/>
            </a:pPr>
            <a:r>
              <a:t/>
            </a:r>
            <a:endParaRPr/>
          </a:p>
          <a:p>
            <a:pPr indent="0" lvl="0" marL="457200" rtl="0" algn="l">
              <a:spcBef>
                <a:spcPts val="30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g7ed1f468c7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7ed1f468c7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7ed1f468c7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7ed1f468c7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6b9d9b5c6f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6b9d9b5c6f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a:solidFill>
                  <a:srgbClr val="131529"/>
                </a:solidFill>
              </a:rPr>
              <a:t>Digital Media - Play/Pause/Stop and Captions/Transcripts/Audio Descriptive tracks</a:t>
            </a:r>
            <a:endParaRPr>
              <a:solidFill>
                <a:srgbClr val="131529"/>
              </a:solidFill>
            </a:endParaRPr>
          </a:p>
          <a:p>
            <a:pPr indent="0" lvl="0" marL="0" rtl="0" algn="l">
              <a:lnSpc>
                <a:spcPct val="115000"/>
              </a:lnSpc>
              <a:spcBef>
                <a:spcPts val="0"/>
              </a:spcBef>
              <a:spcAft>
                <a:spcPts val="0"/>
              </a:spcAft>
              <a:buNone/>
            </a:pPr>
            <a:r>
              <a:t/>
            </a:r>
            <a:endParaRPr>
              <a:solidFill>
                <a:srgbClr val="131529"/>
              </a:solidFill>
            </a:endParaRPr>
          </a:p>
          <a:p>
            <a:pPr indent="0" lvl="0" marL="0" rtl="0" algn="l">
              <a:spcBef>
                <a:spcPts val="0"/>
              </a:spcBef>
              <a:spcAft>
                <a:spcPts val="0"/>
              </a:spcAft>
              <a:buNone/>
            </a:pPr>
            <a:r>
              <a:rPr lang="en-GB"/>
              <a:t>Example of sound that plays automatically</a:t>
            </a:r>
            <a:endParaRPr/>
          </a:p>
          <a:p>
            <a:pPr indent="0" lvl="0" marL="0" rtl="0" algn="l">
              <a:spcBef>
                <a:spcPts val="0"/>
              </a:spcBef>
              <a:spcAft>
                <a:spcPts val="0"/>
              </a:spcAft>
              <a:buNone/>
            </a:pPr>
            <a:r>
              <a:rPr lang="en-GB"/>
              <a:t>Users unable to rewind video or follow transcripts	</a:t>
            </a:r>
            <a:endParaRPr/>
          </a:p>
          <a:p>
            <a:pPr indent="0" lvl="0" marL="0" rtl="0" algn="l">
              <a:spcBef>
                <a:spcPts val="0"/>
              </a:spcBef>
              <a:spcAft>
                <a:spcPts val="0"/>
              </a:spcAft>
              <a:buNone/>
            </a:pPr>
            <a:r>
              <a:rPr lang="en-GB"/>
              <a:t>Make clear that captions should describe every important sound in the video not just speech</a:t>
            </a:r>
            <a:endParaRPr/>
          </a:p>
          <a:p>
            <a:pPr indent="0" lvl="0" marL="0" rtl="0" algn="l">
              <a:spcBef>
                <a:spcPts val="0"/>
              </a:spcBef>
              <a:spcAft>
                <a:spcPts val="0"/>
              </a:spcAft>
              <a:buNone/>
            </a:pPr>
            <a:r>
              <a:rPr lang="en-GB"/>
              <a:t>Audio descriptive tracks are also required for WCAG A and AA</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7ed1f468c7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7ed1f468c7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a:solidFill>
                  <a:srgbClr val="131529"/>
                </a:solidFill>
              </a:rPr>
              <a:t>Digital Media - Play/Pause/Stop and Captions/Transcripts/Audio Descriptive tracks</a:t>
            </a:r>
            <a:endParaRPr>
              <a:solidFill>
                <a:srgbClr val="131529"/>
              </a:solidFill>
            </a:endParaRPr>
          </a:p>
          <a:p>
            <a:pPr indent="0" lvl="0" marL="0" rtl="0" algn="l">
              <a:lnSpc>
                <a:spcPct val="115000"/>
              </a:lnSpc>
              <a:spcBef>
                <a:spcPts val="0"/>
              </a:spcBef>
              <a:spcAft>
                <a:spcPts val="0"/>
              </a:spcAft>
              <a:buNone/>
            </a:pPr>
            <a:r>
              <a:t/>
            </a:r>
            <a:endParaRPr>
              <a:solidFill>
                <a:srgbClr val="131529"/>
              </a:solidFill>
            </a:endParaRPr>
          </a:p>
          <a:p>
            <a:pPr indent="0" lvl="0" marL="0" rtl="0" algn="l">
              <a:spcBef>
                <a:spcPts val="0"/>
              </a:spcBef>
              <a:spcAft>
                <a:spcPts val="0"/>
              </a:spcAft>
              <a:buNone/>
            </a:pPr>
            <a:r>
              <a:rPr lang="en-GB"/>
              <a:t>Example of sound that plays automatically</a:t>
            </a:r>
            <a:endParaRPr/>
          </a:p>
          <a:p>
            <a:pPr indent="0" lvl="0" marL="0" rtl="0" algn="l">
              <a:spcBef>
                <a:spcPts val="0"/>
              </a:spcBef>
              <a:spcAft>
                <a:spcPts val="0"/>
              </a:spcAft>
              <a:buNone/>
            </a:pPr>
            <a:r>
              <a:rPr lang="en-GB"/>
              <a:t>Users unable to rewind video or follow transcripts	</a:t>
            </a:r>
            <a:endParaRPr/>
          </a:p>
          <a:p>
            <a:pPr indent="0" lvl="0" marL="0" rtl="0" algn="l">
              <a:spcBef>
                <a:spcPts val="0"/>
              </a:spcBef>
              <a:spcAft>
                <a:spcPts val="0"/>
              </a:spcAft>
              <a:buNone/>
            </a:pPr>
            <a:r>
              <a:rPr lang="en-GB"/>
              <a:t>Make clear that captions should describe every important sound in the video not just speech</a:t>
            </a:r>
            <a:endParaRPr/>
          </a:p>
          <a:p>
            <a:pPr indent="0" lvl="0" marL="0" rtl="0" algn="l">
              <a:spcBef>
                <a:spcPts val="0"/>
              </a:spcBef>
              <a:spcAft>
                <a:spcPts val="0"/>
              </a:spcAft>
              <a:buNone/>
            </a:pPr>
            <a:r>
              <a:rPr lang="en-GB"/>
              <a:t>Audio descriptive tracks are also required for WCAG A and AA</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6b9d9b5c6f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6b9d9b5c6f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a:t>Text needs to be legible, consider colour blindness</a:t>
            </a:r>
            <a:endParaRPr/>
          </a:p>
          <a:p>
            <a:pPr indent="0" lvl="0" marL="0" rtl="0" algn="l">
              <a:lnSpc>
                <a:spcPct val="115000"/>
              </a:lnSpc>
              <a:spcBef>
                <a:spcPts val="0"/>
              </a:spcBef>
              <a:spcAft>
                <a:spcPts val="0"/>
              </a:spcAft>
              <a:buNone/>
            </a:pPr>
            <a:r>
              <a:rPr lang="en-GB"/>
              <a:t>4.5:1 on Small text and 3:1 on Large</a:t>
            </a:r>
            <a:endParaRPr/>
          </a:p>
          <a:p>
            <a:pPr indent="0" lvl="0" marL="0" rtl="0" algn="l">
              <a:lnSpc>
                <a:spcPct val="115000"/>
              </a:lnSpc>
              <a:spcBef>
                <a:spcPts val="0"/>
              </a:spcBef>
              <a:spcAft>
                <a:spcPts val="0"/>
              </a:spcAft>
              <a:buNone/>
            </a:pPr>
            <a:r>
              <a:rPr lang="en-GB"/>
              <a:t>Large = 18 point text or 14 point bold text</a:t>
            </a:r>
            <a:endParaRPr/>
          </a:p>
          <a:p>
            <a:pPr indent="0" lvl="0" marL="0" rtl="0" algn="l">
              <a:lnSpc>
                <a:spcPct val="115000"/>
              </a:lnSpc>
              <a:spcBef>
                <a:spcPts val="0"/>
              </a:spcBef>
              <a:spcAft>
                <a:spcPts val="0"/>
              </a:spcAft>
              <a:buNone/>
            </a:pPr>
            <a:r>
              <a:rPr lang="en-GB"/>
              <a:t>Since WCAG 2.1 colour contrast guidelines also apply to User Interface Components such as buttons and form fields and Graphical Objects such as graphs.</a:t>
            </a:r>
            <a:endParaRPr/>
          </a:p>
          <a:p>
            <a:pPr indent="0" lvl="0" marL="0" rtl="0" algn="l">
              <a:lnSpc>
                <a:spcPct val="115000"/>
              </a:lnSpc>
              <a:spcBef>
                <a:spcPts val="0"/>
              </a:spcBef>
              <a:spcAft>
                <a:spcPts val="0"/>
              </a:spcAft>
              <a:buNone/>
            </a:pPr>
            <a:r>
              <a:t/>
            </a:r>
            <a:endParaRPr/>
          </a:p>
          <a:p>
            <a:pPr indent="0" lvl="0" marL="0" rtl="0" algn="l">
              <a:lnSpc>
                <a:spcPct val="115000"/>
              </a:lnSpc>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6b9d9b5c6f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6b9d9b5c6f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GB"/>
              <a:t>Help users</a:t>
            </a:r>
            <a:endParaRPr/>
          </a:p>
          <a:p>
            <a:pPr indent="-298450" lvl="0" marL="457200" rtl="0" algn="l">
              <a:spcBef>
                <a:spcPts val="0"/>
              </a:spcBef>
              <a:spcAft>
                <a:spcPts val="0"/>
              </a:spcAft>
              <a:buSzPts val="1100"/>
              <a:buChar char="●"/>
            </a:pPr>
            <a:r>
              <a:rPr lang="en-GB"/>
              <a:t>Help users find what they need</a:t>
            </a:r>
            <a:endParaRPr/>
          </a:p>
          <a:p>
            <a:pPr indent="-298450" lvl="0" marL="457200" rtl="0" algn="l">
              <a:spcBef>
                <a:spcPts val="0"/>
              </a:spcBef>
              <a:spcAft>
                <a:spcPts val="0"/>
              </a:spcAft>
              <a:buSzPts val="1100"/>
              <a:buChar char="●"/>
            </a:pPr>
            <a:r>
              <a:rPr lang="en-GB"/>
              <a:t>Use clear and understandable text</a:t>
            </a:r>
            <a:endParaRPr/>
          </a:p>
          <a:p>
            <a:pPr indent="-298450" lvl="0" marL="457200" rtl="0" algn="l">
              <a:spcBef>
                <a:spcPts val="0"/>
              </a:spcBef>
              <a:spcAft>
                <a:spcPts val="0"/>
              </a:spcAft>
              <a:buSzPts val="1100"/>
              <a:buChar char="●"/>
            </a:pPr>
            <a:r>
              <a:rPr lang="en-GB"/>
              <a:t>Avoid barriers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6b9d9b5c6f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6b9d9b5c6f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rgbClr val="131529"/>
              </a:buClr>
              <a:buSzPts val="1100"/>
              <a:buChar char="●"/>
            </a:pPr>
            <a:r>
              <a:rPr lang="en-GB"/>
              <a:t>Help Users</a:t>
            </a:r>
            <a:endParaRPr/>
          </a:p>
          <a:p>
            <a:pPr indent="-298450" lvl="0" marL="457200" rtl="0" algn="l">
              <a:spcBef>
                <a:spcPts val="0"/>
              </a:spcBef>
              <a:spcAft>
                <a:spcPts val="0"/>
              </a:spcAft>
              <a:buClr>
                <a:srgbClr val="131529"/>
              </a:buClr>
              <a:buSzPts val="1100"/>
              <a:buChar char="●"/>
            </a:pPr>
            <a:r>
              <a:rPr lang="en-GB"/>
              <a:t>Make the purpose of your page clear</a:t>
            </a:r>
            <a:endParaRPr/>
          </a:p>
          <a:p>
            <a:pPr indent="-298450" lvl="0" marL="457200" rtl="0" algn="l">
              <a:spcBef>
                <a:spcPts val="0"/>
              </a:spcBef>
              <a:spcAft>
                <a:spcPts val="0"/>
              </a:spcAft>
              <a:buClr>
                <a:srgbClr val="131529"/>
              </a:buClr>
              <a:buSzPts val="1100"/>
              <a:buChar char="●"/>
            </a:pPr>
            <a:r>
              <a:rPr lang="en-GB"/>
              <a:t>Make steps clear</a:t>
            </a:r>
            <a:endParaRPr/>
          </a:p>
          <a:p>
            <a:pPr indent="-298450" lvl="0" marL="457200" rtl="0" algn="l">
              <a:spcBef>
                <a:spcPts val="0"/>
              </a:spcBef>
              <a:spcAft>
                <a:spcPts val="0"/>
              </a:spcAft>
              <a:buClr>
                <a:srgbClr val="131529"/>
              </a:buClr>
              <a:buSzPts val="1100"/>
              <a:buChar char="●"/>
            </a:pPr>
            <a:r>
              <a:rPr lang="en-GB"/>
              <a:t>Use clear headings and visual structure</a:t>
            </a:r>
            <a:endParaRPr/>
          </a:p>
          <a:p>
            <a:pPr indent="-298450" lvl="0" marL="457200" rtl="0" algn="l">
              <a:spcBef>
                <a:spcPts val="0"/>
              </a:spcBef>
              <a:spcAft>
                <a:spcPts val="0"/>
              </a:spcAft>
              <a:buClr>
                <a:srgbClr val="131529"/>
              </a:buClr>
              <a:buSzPts val="1100"/>
              <a:buChar char="●"/>
            </a:pPr>
            <a:r>
              <a:rPr lang="en-GB"/>
              <a:t>Use consistent design</a:t>
            </a:r>
            <a:endParaRPr b="1">
              <a:solidFill>
                <a:srgbClr val="131529"/>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6b9d9b5c6f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6b9d9b5c6f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a:t>
            </a:r>
            <a:endParaRPr/>
          </a:p>
          <a:p>
            <a:pPr indent="0" lvl="0" marL="0" rtl="0" algn="l">
              <a:spcBef>
                <a:spcPts val="0"/>
              </a:spcBef>
              <a:spcAft>
                <a:spcPts val="0"/>
              </a:spcAft>
              <a:buNone/>
            </a:pPr>
            <a:r>
              <a:rPr lang="en-GB"/>
              <a:t>Make the purpose of your page clear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 clear title or heading that summarizes that page content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 good heading should tell the user exactly where they are, if the page is could be a step in a process this should be made clear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Users with mild dementia, poor memory, any form of Attention Deficit/Hyperactivity Disorder will benefit from this.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Example a user is signing up to a service and they get distracted, when they look at the screen again they have forgotten what they are doing. A clear heading shows them exactly what the page is about and what they are doing</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 name="Shape 244"/>
        <p:cNvGrpSpPr/>
        <p:nvPr/>
      </p:nvGrpSpPr>
      <p:grpSpPr>
        <a:xfrm>
          <a:off x="0" y="0"/>
          <a:ext cx="0" cy="0"/>
          <a:chOff x="0" y="0"/>
          <a:chExt cx="0" cy="0"/>
        </a:xfrm>
      </p:grpSpPr>
      <p:sp>
        <p:nvSpPr>
          <p:cNvPr id="245" name="Google Shape;245;g6b9d9b5c6f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6b9d9b5c6f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a:t>
            </a:r>
            <a:endParaRPr/>
          </a:p>
          <a:p>
            <a:pPr indent="0" lvl="0" marL="0" rtl="0" algn="l">
              <a:spcBef>
                <a:spcPts val="0"/>
              </a:spcBef>
              <a:spcAft>
                <a:spcPts val="0"/>
              </a:spcAft>
              <a:buNone/>
            </a:pPr>
            <a:r>
              <a:rPr lang="en-GB"/>
              <a:t>Make steps clear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Use signposts such as breadcrumbs for tasks with multiple steps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Good signposts will help users understand where they are in a journey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Breadcrumbs should include, steps completed, current step and could include steps pending.</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6b9d9b5c6f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6b9d9b5c6f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headings and visual structure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Users should be able to visually identify headings and subheadings with white space used to identify related items of content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White space around can be used to increase prominence heading and groupings of related content, don’t over do this though as it may have an impact on users of screen magnifiers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 name="Shape 52"/>
        <p:cNvGrpSpPr/>
        <p:nvPr/>
      </p:nvGrpSpPr>
      <p:grpSpPr>
        <a:xfrm>
          <a:off x="0" y="0"/>
          <a:ext cx="0" cy="0"/>
          <a:chOff x="0" y="0"/>
          <a:chExt cx="0" cy="0"/>
        </a:xfrm>
      </p:grpSpPr>
      <p:sp>
        <p:nvSpPr>
          <p:cNvPr id="53" name="Google Shape;53;g6b9d9b5c6f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g6b9d9b5c6f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The information in headings helps provide a </a:t>
            </a:r>
            <a:r>
              <a:rPr lang="en-GB"/>
              <a:t>structure</a:t>
            </a:r>
            <a:r>
              <a:rPr lang="en-GB"/>
              <a:t> to users of your website, in some instances these users may be using screen readers or braille displays, so headings should explain the content of the page and not require users to piece together clues where M e d i c i n e : T h e W e l l c o m e G a l l e r i e s is a heading some screen readers are likely to announce this as they are presented, individual characters. This isn’t informative or useful</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We should also consider the structure, I would argue that some of these headings do not fit logically into each </a:t>
            </a:r>
            <a:r>
              <a:rPr lang="en-GB"/>
              <a:t>category</a:t>
            </a:r>
            <a:r>
              <a:rPr lang="en-GB"/>
              <a:t> e.g. the h4 with the daily opening times is nest in Our Exhibitions rather than in Opening Times.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g6b9d9b5c6f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6b9d9b5c6f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consistent design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Make sure icons, controls and toolbars use designs that are clearly recognisable, can easily defined and are easy to find.</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Through the use of recognisable and familiar design users are more likely to be able to use and understand web content</a:t>
            </a:r>
            <a:endParaRPr/>
          </a:p>
          <a:p>
            <a:pPr indent="0" lvl="0" marL="0" rtl="0" algn="l">
              <a:spcBef>
                <a:spcPts val="0"/>
              </a:spcBef>
              <a:spcAft>
                <a:spcPts val="0"/>
              </a:spcAft>
              <a:buNone/>
            </a:pPr>
            <a:r>
              <a:t/>
            </a:r>
            <a:endParaRPr>
              <a:highlight>
                <a:schemeClr val="dk1"/>
              </a:highlight>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g6b9d9b5c6f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6b9d9b5c6f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find what they need</a:t>
            </a:r>
            <a:endParaRPr/>
          </a:p>
          <a:p>
            <a:pPr indent="0" lvl="0" marL="0" rtl="0" algn="l">
              <a:spcBef>
                <a:spcPts val="0"/>
              </a:spcBef>
              <a:spcAft>
                <a:spcPts val="0"/>
              </a:spcAft>
              <a:buNone/>
            </a:pPr>
            <a:r>
              <a:rPr lang="en-GB"/>
              <a:t>Make help easy to find</a:t>
            </a:r>
            <a:endParaRPr/>
          </a:p>
          <a:p>
            <a:pPr indent="0" lvl="0" marL="0" rtl="0" algn="l">
              <a:spcBef>
                <a:spcPts val="0"/>
              </a:spcBef>
              <a:spcAft>
                <a:spcPts val="0"/>
              </a:spcAft>
              <a:buNone/>
            </a:pPr>
            <a:r>
              <a:rPr lang="en-GB"/>
              <a:t>Make it easy to find the most important things on the page</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6b9d9b5c6f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6b9d9b5c6f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Make help easy to find</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Help content and support pages should be easy to find. If a user needs help they are probably already confused by the website so make it clear where help content is available.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Extra content to provide users with help for filling in forms or to confirm where users can find information should be available inline, if possible links to additional human help should also be available. Human help can include live chat, a phone number or contact us forms. Putting help information in the header, footer, or on a specific webpage may cause more challenges for users that are already frustrated because these locations may be difficult to find or use.</a:t>
            </a:r>
            <a:endParaRPr/>
          </a:p>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6b9d9b5c6f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6b9d9b5c6f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find what they need</a:t>
            </a:r>
            <a:endParaRPr/>
          </a:p>
          <a:p>
            <a:pPr indent="0" lvl="0" marL="0" rtl="0" algn="l">
              <a:spcBef>
                <a:spcPts val="0"/>
              </a:spcBef>
              <a:spcAft>
                <a:spcPts val="0"/>
              </a:spcAft>
              <a:buNone/>
            </a:pPr>
            <a:r>
              <a:rPr lang="en-GB"/>
              <a:t>Make it easy to find the most important things on the page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Ensure any critical features of a page are viewable without having to scroll the page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Some users with low executive function and other cognitive disabilities may not remember to scroll a page and may not be able to find feature that require use of the scroll bar. A great example of this having the ‘send’ button in a screen where you draft an email clearly visible on the page, if a user is not able to see the send button the page essentially becomes non-functional.</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7" name="Shape 287"/>
        <p:cNvGrpSpPr/>
        <p:nvPr/>
      </p:nvGrpSpPr>
      <p:grpSpPr>
        <a:xfrm>
          <a:off x="0" y="0"/>
          <a:ext cx="0" cy="0"/>
          <a:chOff x="0" y="0"/>
          <a:chExt cx="0" cy="0"/>
        </a:xfrm>
      </p:grpSpPr>
      <p:sp>
        <p:nvSpPr>
          <p:cNvPr id="288" name="Google Shape;288;g6b9d9b5c6f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6b9d9b5c6f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0"/>
              </a:spcBef>
              <a:spcAft>
                <a:spcPts val="0"/>
              </a:spcAft>
              <a:buNone/>
            </a:pPr>
            <a:r>
              <a:rPr lang="en-GB"/>
              <a:t>Use clear words</a:t>
            </a:r>
            <a:endParaRPr/>
          </a:p>
          <a:p>
            <a:pPr indent="0" lvl="0" marL="0" rtl="0" algn="l">
              <a:spcBef>
                <a:spcPts val="0"/>
              </a:spcBef>
              <a:spcAft>
                <a:spcPts val="0"/>
              </a:spcAft>
              <a:buNone/>
            </a:pPr>
            <a:r>
              <a:rPr lang="en-GB"/>
              <a:t>Use a simple tense and voicing</a:t>
            </a:r>
            <a:endParaRPr/>
          </a:p>
          <a:p>
            <a:pPr indent="0" lvl="0" marL="0" rtl="0" algn="l">
              <a:spcBef>
                <a:spcPts val="0"/>
              </a:spcBef>
              <a:spcAft>
                <a:spcPts val="0"/>
              </a:spcAft>
              <a:buNone/>
            </a:pPr>
            <a:r>
              <a:rPr lang="en-GB"/>
              <a:t>Do not use double negatives</a:t>
            </a:r>
            <a:endParaRPr/>
          </a:p>
          <a:p>
            <a:pPr indent="0" lvl="0" marL="0" rtl="0" algn="l">
              <a:spcBef>
                <a:spcPts val="0"/>
              </a:spcBef>
              <a:spcAft>
                <a:spcPts val="0"/>
              </a:spcAft>
              <a:buNone/>
            </a:pPr>
            <a:r>
              <a:rPr lang="en-GB"/>
              <a:t>Separate each instruction</a:t>
            </a:r>
            <a:endParaRPr/>
          </a:p>
          <a:p>
            <a:pPr indent="0" lvl="0" marL="0" rtl="0" algn="l">
              <a:spcBef>
                <a:spcPts val="0"/>
              </a:spcBef>
              <a:spcAft>
                <a:spcPts val="0"/>
              </a:spcAft>
              <a:buNone/>
            </a:pPr>
            <a:r>
              <a:rPr lang="en-GB"/>
              <a:t>Provide a summary of long documents</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6b9d9b5c6f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6b9d9b5c6f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 - Use clear words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Look at a list of the most common 1500 words, these are terms that people with severe language impairments are likely to know.</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Remove unnecessary words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Don’t invent words, merge words or change the meaning of words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You can start off by adding clear words to headings, labels, instructions and error messages then move onto main content from there. Clear language will benefit those who have english as second language, language impairments, learning disabilities.</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1" name="Shape 301"/>
        <p:cNvGrpSpPr/>
        <p:nvPr/>
      </p:nvGrpSpPr>
      <p:grpSpPr>
        <a:xfrm>
          <a:off x="0" y="0"/>
          <a:ext cx="0" cy="0"/>
          <a:chOff x="0" y="0"/>
          <a:chExt cx="0" cy="0"/>
        </a:xfrm>
      </p:grpSpPr>
      <p:sp>
        <p:nvSpPr>
          <p:cNvPr id="302" name="Google Shape;302;g6b9d9b5c6f_0_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6b9d9b5c6f_0_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a simple tense and voicing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Use the tense and voice that is easiest to understand. In English this is normally the present tense and the ‘active’ voice.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‘Press the on button’ and ‘the on button should be pressed’ have the same meaning but the first is more likely to be understood by greater range of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Active voice makes it clear who is supposed to do what. For example “It must be done.” (passive voice) does not say who has to do what. “You must do it.” is active voice and is more clear.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are writing about past or future events, do not use the present tense. It will just be confusing</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g6b9d9b5c6f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6b9d9b5c6f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Do not use double negatives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“You must get the agency’s approval before we can answer your claim”</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is much clearer than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“No approval of any claims can be achieved without the agency’s approval”</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This can benefit many people including those with english as a second language. </a:t>
            </a:r>
            <a:endParaRPr/>
          </a:p>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g6b9d9b5c6f_0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6b9d9b5c6f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Seperate each instruction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Separating instructions and steps makes them easier to follow.</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For complicated instructions try using an If/Then table, which i’ll demonstrate over the next two slides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6b9d9b5c6f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6b9d9b5c6f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Using an If/Then table we can turn this: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want to work in programing, write to programing@example.com with a CV and sample code that you have written. If you want to work in design write to design@example.com with a CV and sample pages.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7ed1f468c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7ed1f468c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 skipped heading can result in a user missing content</a:t>
            </a:r>
            <a:endParaRPr/>
          </a:p>
          <a:p>
            <a:pPr indent="0" lvl="0" marL="0" rtl="0" algn="l">
              <a:spcBef>
                <a:spcPts val="0"/>
              </a:spcBef>
              <a:spcAft>
                <a:spcPts val="0"/>
              </a:spcAft>
              <a:buNone/>
            </a:pPr>
            <a:r>
              <a:rPr lang="en-GB"/>
              <a:t>Starting a page with an h2 is fine but in this case if a screen reader user navigates to the next h2 they are taken directly to the ‘Part of The Science Museum Group’ heading and miss the main body of content on the page.</a:t>
            </a:r>
            <a:endParaRPr/>
          </a:p>
          <a:p>
            <a:pPr indent="0" lvl="0" marL="0" rtl="0" algn="l">
              <a:spcBef>
                <a:spcPts val="0"/>
              </a:spcBef>
              <a:spcAft>
                <a:spcPts val="0"/>
              </a:spcAft>
              <a:buNone/>
            </a:pPr>
            <a:r>
              <a:rPr lang="en-GB"/>
              <a:t>Equally if one of these headings was empty information is lost, for instance if the h1 was empty the user would not know what the page was about</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6b9d9b5c6f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6b9d9b5c6f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If</a:t>
            </a:r>
            <a:endParaRPr/>
          </a:p>
          <a:p>
            <a:pPr indent="0" lvl="0" marL="0" rtl="0" algn="l">
              <a:spcBef>
                <a:spcPts val="0"/>
              </a:spcBef>
              <a:spcAft>
                <a:spcPts val="0"/>
              </a:spcAft>
              <a:buNone/>
            </a:pPr>
            <a:r>
              <a:rPr lang="en-GB"/>
              <a:t>Then</a:t>
            </a:r>
            <a:endParaRPr/>
          </a:p>
          <a:p>
            <a:pPr indent="0" lvl="0" marL="0" rtl="0" algn="l">
              <a:spcBef>
                <a:spcPts val="0"/>
              </a:spcBef>
              <a:spcAft>
                <a:spcPts val="0"/>
              </a:spcAft>
              <a:buNone/>
            </a:pPr>
            <a:r>
              <a:rPr lang="en-GB"/>
              <a:t>If you want to work in programming</a:t>
            </a:r>
            <a:endParaRPr/>
          </a:p>
          <a:p>
            <a:pPr indent="-298450" lvl="0" marL="457200" rtl="0" algn="l">
              <a:spcBef>
                <a:spcPts val="0"/>
              </a:spcBef>
              <a:spcAft>
                <a:spcPts val="0"/>
              </a:spcAft>
              <a:buSzPts val="1100"/>
              <a:buChar char="●"/>
            </a:pPr>
            <a:r>
              <a:rPr lang="en-GB"/>
              <a:t>write a CV</a:t>
            </a:r>
            <a:endParaRPr/>
          </a:p>
          <a:p>
            <a:pPr indent="-298450" lvl="0" marL="457200" rtl="0" algn="l">
              <a:spcBef>
                <a:spcPts val="0"/>
              </a:spcBef>
              <a:spcAft>
                <a:spcPts val="0"/>
              </a:spcAft>
              <a:buSzPts val="1100"/>
              <a:buChar char="●"/>
            </a:pPr>
            <a:r>
              <a:rPr lang="en-GB"/>
              <a:t>compile a sample code you have written</a:t>
            </a:r>
            <a:endParaRPr/>
          </a:p>
          <a:p>
            <a:pPr indent="-298450" lvl="0" marL="457200" rtl="0" algn="l">
              <a:spcBef>
                <a:spcPts val="0"/>
              </a:spcBef>
              <a:spcAft>
                <a:spcPts val="0"/>
              </a:spcAft>
              <a:buSzPts val="1100"/>
              <a:buChar char="●"/>
            </a:pPr>
            <a:r>
              <a:rPr lang="en-GB"/>
              <a:t>Send both to programming@example.com</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If you want to work in design</a:t>
            </a:r>
            <a:endParaRPr/>
          </a:p>
          <a:p>
            <a:pPr indent="-298450" lvl="0" marL="457200" rtl="0" algn="l">
              <a:spcBef>
                <a:spcPts val="0"/>
              </a:spcBef>
              <a:spcAft>
                <a:spcPts val="0"/>
              </a:spcAft>
              <a:buSzPts val="1100"/>
              <a:buChar char="●"/>
            </a:pPr>
            <a:r>
              <a:rPr lang="en-GB"/>
              <a:t>write a CV</a:t>
            </a:r>
            <a:endParaRPr/>
          </a:p>
          <a:p>
            <a:pPr indent="-298450" lvl="0" marL="457200" rtl="0" algn="l">
              <a:spcBef>
                <a:spcPts val="0"/>
              </a:spcBef>
              <a:spcAft>
                <a:spcPts val="0"/>
              </a:spcAft>
              <a:buSzPts val="1100"/>
              <a:buChar char="●"/>
            </a:pPr>
            <a:r>
              <a:rPr lang="en-GB"/>
              <a:t>compile a sample of pages you have designed</a:t>
            </a:r>
            <a:endParaRPr/>
          </a:p>
          <a:p>
            <a:pPr indent="-298450" lvl="0" marL="457200" rtl="0" algn="l">
              <a:spcBef>
                <a:spcPts val="0"/>
              </a:spcBef>
              <a:spcAft>
                <a:spcPts val="0"/>
              </a:spcAft>
              <a:buSzPts val="1100"/>
              <a:buChar char="●"/>
            </a:pPr>
            <a:r>
              <a:rPr lang="en-GB"/>
              <a:t>Send both to design@example.com</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g6b9d9b5c6f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6b9d9b5c6f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Provide a summary of long documents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Where possible provide a brief summary for content that has 300 words or more, that can be understood by people with a lower secondary education level (age 11 approximately).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A summary may only need to be a few lines or bullet points and should be different to an abstract or executive summary.</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 aim of a summary is to allow users to decide if the content will be useful to them. This should be written with short sentences and use everything we talked about previously e.g. clear words, simple tensing and voicing. </a:t>
            </a:r>
            <a:endParaRPr/>
          </a:p>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g6b9d9b5c6f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6b9d9b5c6f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Do not rely on people memorising information</a:t>
            </a:r>
            <a:endParaRPr/>
          </a:p>
          <a:p>
            <a:pPr indent="0" lvl="0" marL="0" rtl="0" algn="l">
              <a:spcBef>
                <a:spcPts val="0"/>
              </a:spcBef>
              <a:spcAft>
                <a:spcPts val="0"/>
              </a:spcAft>
              <a:buNone/>
            </a:pPr>
            <a:r>
              <a:rPr lang="en-GB"/>
              <a:t>Avoid interruptions</a:t>
            </a:r>
            <a:endParaRPr/>
          </a:p>
          <a:p>
            <a:pPr indent="0" lvl="0" marL="0" rtl="0" algn="l">
              <a:spcBef>
                <a:spcPts val="0"/>
              </a:spcBef>
              <a:spcAft>
                <a:spcPts val="0"/>
              </a:spcAft>
              <a:buNone/>
            </a:pPr>
            <a:r>
              <a:rPr lang="en-GB"/>
              <a:t>Make it easy to undo actions</a:t>
            </a:r>
            <a:endParaRPr/>
          </a:p>
          <a:p>
            <a:pPr indent="0" lvl="0" marL="0" rtl="0" algn="l">
              <a:spcBef>
                <a:spcPts val="0"/>
              </a:spcBef>
              <a:spcAft>
                <a:spcPts val="0"/>
              </a:spcAft>
              <a:buNone/>
            </a:pPr>
            <a:r>
              <a:rPr lang="en-GB"/>
              <a:t>Avoid timeouts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g6b9d9b5c6f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6b9d9b5c6f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Do not rely on people memorising information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Don’t assume all users have a good working memory. Some users will need to focus on different options available to them to make a decision. Complicated menu structures can make this more challenging.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Labels that are present in form fields, which disappear on user input will also cause user to struggle.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Each user that accesses your websites will have a different level of memory, some will be able to remember multiple steps in a process whereas others will need to be reminded where they are on each step. Information that can be automatically filled in based on users previous inputs, will help users. A page where a user can review all of their details at the end of a process will also assist with enabling users to confirm all information is correct</a:t>
            </a:r>
            <a:endParaRPr/>
          </a:p>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6b9d9b5c6f_0_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6b9d9b5c6f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100"/>
              </a:spcBef>
              <a:spcAft>
                <a:spcPts val="0"/>
              </a:spcAft>
              <a:buNone/>
            </a:pPr>
            <a:r>
              <a:rPr lang="en-GB"/>
              <a:t>Make it easy to undo actions</a:t>
            </a:r>
            <a:endParaRPr/>
          </a:p>
          <a:p>
            <a:pPr indent="0" lvl="0" marL="0" rtl="0" algn="l">
              <a:lnSpc>
                <a:spcPct val="115000"/>
              </a:lnSpc>
              <a:spcBef>
                <a:spcPts val="1100"/>
              </a:spcBef>
              <a:spcAft>
                <a:spcPts val="0"/>
              </a:spcAft>
              <a:buNone/>
            </a:pPr>
            <a:r>
              <a:rPr lang="en-GB"/>
              <a:t>Especially important to financial and legal information. Being able check and correct mistakes before submitting a form is essential for many people with cognitive disabilities.</a:t>
            </a:r>
            <a:endParaRPr/>
          </a:p>
          <a:p>
            <a:pPr indent="0" lvl="0" marL="0" rtl="0" algn="l">
              <a:lnSpc>
                <a:spcPct val="115000"/>
              </a:lnSpc>
              <a:spcBef>
                <a:spcPts val="1100"/>
              </a:spcBef>
              <a:spcAft>
                <a:spcPts val="0"/>
              </a:spcAft>
              <a:buNone/>
            </a:pPr>
            <a:r>
              <a:rPr lang="en-GB"/>
              <a:t>Once a mistake has been fixed, a user should find it easy to get back to where they were without repeating steps.</a:t>
            </a:r>
            <a:endParaRPr/>
          </a:p>
          <a:p>
            <a:pPr indent="0" lvl="0" marL="0" rtl="0" algn="l">
              <a:lnSpc>
                <a:spcPct val="115000"/>
              </a:lnSpc>
              <a:spcBef>
                <a:spcPts val="1100"/>
              </a:spcBef>
              <a:spcAft>
                <a:spcPts val="0"/>
              </a:spcAft>
              <a:buNone/>
            </a:pPr>
            <a:r>
              <a:rPr lang="en-GB"/>
              <a:t>For people with cognitive disabilities, mistakes being theoretically reversible is not enough. Often the process of reversing a transaction is too complex for them to manage without help. They may not have access to that help meaning they have to live with all the mistakes they have made. For example, when inputting credit card information incorrectly these mistakes can be costly. In addition if the process of correcting mistakes such as removing an item from a basket is too difficult, users may give up, either losing the transaction or buying unwanted items because of the one required item.</a:t>
            </a:r>
            <a:endParaRPr/>
          </a:p>
          <a:p>
            <a:pPr indent="0" lvl="0" marL="0" rtl="0" algn="l">
              <a:lnSpc>
                <a:spcPct val="115000"/>
              </a:lnSpc>
              <a:spcBef>
                <a:spcPts val="1100"/>
              </a:spcBef>
              <a:spcAft>
                <a:spcPts val="0"/>
              </a:spcAft>
              <a:buNone/>
            </a:pPr>
            <a:r>
              <a:rPr lang="en-GB"/>
              <a:t>The effect of this happening multiple times is devastating and can result in a large number of users with disabilities stopping to use the Internet for many tasks.</a:t>
            </a:r>
            <a:endParaRPr/>
          </a:p>
          <a:p>
            <a:pPr indent="0" lvl="0" marL="0" rtl="0" algn="l">
              <a:spcBef>
                <a:spcPts val="110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6b9d9b5c6f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6b9d9b5c6f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100"/>
              </a:spcBef>
              <a:spcAft>
                <a:spcPts val="0"/>
              </a:spcAft>
              <a:buNone/>
            </a:pPr>
            <a:r>
              <a:rPr lang="en-GB"/>
              <a:t>Avoid timeouts</a:t>
            </a:r>
            <a:endParaRPr/>
          </a:p>
          <a:p>
            <a:pPr indent="0" lvl="0" marL="0" rtl="0" algn="l">
              <a:lnSpc>
                <a:spcPct val="115000"/>
              </a:lnSpc>
              <a:spcBef>
                <a:spcPts val="1100"/>
              </a:spcBef>
              <a:spcAft>
                <a:spcPts val="0"/>
              </a:spcAft>
              <a:buNone/>
            </a:pPr>
            <a:r>
              <a:rPr lang="en-GB"/>
              <a:t>For many users it’s important they have the time they need to process and understand information. Users may also need to go away to confirm information and need to come back to a process or form over multiple periods to complete it.</a:t>
            </a:r>
            <a:endParaRPr/>
          </a:p>
          <a:p>
            <a:pPr indent="0" lvl="0" marL="0" rtl="0" algn="l">
              <a:lnSpc>
                <a:spcPct val="115000"/>
              </a:lnSpc>
              <a:spcBef>
                <a:spcPts val="1100"/>
              </a:spcBef>
              <a:spcAft>
                <a:spcPts val="0"/>
              </a:spcAft>
              <a:buNone/>
            </a:pPr>
            <a:r>
              <a:rPr lang="en-GB"/>
              <a:t>If a page must timeout for security reasons, then an option to extend the time should be present.</a:t>
            </a:r>
            <a:endParaRPr/>
          </a:p>
          <a:p>
            <a:pPr indent="0" lvl="0" marL="0" rtl="0" algn="l">
              <a:lnSpc>
                <a:spcPct val="115000"/>
              </a:lnSpc>
              <a:spcBef>
                <a:spcPts val="1100"/>
              </a:spcBef>
              <a:spcAft>
                <a:spcPts val="0"/>
              </a:spcAft>
              <a:buNone/>
            </a:pPr>
            <a:r>
              <a:rPr lang="en-GB"/>
              <a:t>An example of this is if a user is purchasing a plane ticket and they are asked for their passport number, they may need to go away from their computer to get it, they may even get distracted in the process and not come directly back to the computer. If a timeout is present on the site, they may lose all information they have input into the site.</a:t>
            </a:r>
            <a:endParaRPr/>
          </a:p>
          <a:p>
            <a:pPr indent="0" lvl="0" marL="0" rtl="0" algn="l">
              <a:lnSpc>
                <a:spcPct val="115000"/>
              </a:lnSpc>
              <a:spcBef>
                <a:spcPts val="1100"/>
              </a:spcBef>
              <a:spcAft>
                <a:spcPts val="0"/>
              </a:spcAft>
              <a:buNone/>
            </a:pPr>
            <a:r>
              <a:rPr lang="en-GB"/>
              <a:t>The option to extend time should also have sufficient time limit i.e. 120 seconds before it times the user out.</a:t>
            </a:r>
            <a:endParaRPr/>
          </a:p>
          <a:p>
            <a:pPr indent="0" lvl="0" marL="0" rtl="0" algn="l">
              <a:spcBef>
                <a:spcPts val="110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 name="Shape 371"/>
        <p:cNvGrpSpPr/>
        <p:nvPr/>
      </p:nvGrpSpPr>
      <p:grpSpPr>
        <a:xfrm>
          <a:off x="0" y="0"/>
          <a:ext cx="0" cy="0"/>
          <a:chOff x="0" y="0"/>
          <a:chExt cx="0" cy="0"/>
        </a:xfrm>
      </p:grpSpPr>
      <p:sp>
        <p:nvSpPr>
          <p:cNvPr id="372" name="Google Shape;372;g6b9d9b5c6f_0_4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6b9d9b5c6f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8" name="Shape 378"/>
        <p:cNvGrpSpPr/>
        <p:nvPr/>
      </p:nvGrpSpPr>
      <p:grpSpPr>
        <a:xfrm>
          <a:off x="0" y="0"/>
          <a:ext cx="0" cy="0"/>
          <a:chOff x="0" y="0"/>
          <a:chExt cx="0" cy="0"/>
        </a:xfrm>
      </p:grpSpPr>
      <p:sp>
        <p:nvSpPr>
          <p:cNvPr id="379" name="Google Shape;379;g6b9d9b5c6f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6b9d9b5c6f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g6b9d9b5c6f_0_4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6b9d9b5c6f_0_4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6b9d9b5c6f_0_4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6b9d9b5c6f_0_4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NVDA - </a:t>
            </a:r>
            <a:r>
              <a:rPr lang="en-GB" u="sng">
                <a:solidFill>
                  <a:srgbClr val="0097A7"/>
                </a:solidFill>
                <a:hlinkClick r:id="rId2"/>
              </a:rPr>
              <a:t>https://www.nvaccess.org/</a:t>
            </a:r>
            <a:endParaRPr/>
          </a:p>
          <a:p>
            <a:pPr indent="0" lvl="0" marL="0" rtl="0" algn="l">
              <a:spcBef>
                <a:spcPts val="0"/>
              </a:spcBef>
              <a:spcAft>
                <a:spcPts val="0"/>
              </a:spcAft>
              <a:buNone/>
            </a:pPr>
            <a:r>
              <a:rPr lang="en-GB"/>
              <a:t>VoiceOver - </a:t>
            </a:r>
            <a:r>
              <a:rPr lang="en-GB" u="sng">
                <a:solidFill>
                  <a:srgbClr val="0097A7"/>
                </a:solidFill>
                <a:hlinkClick r:id="rId3"/>
              </a:rPr>
              <a:t>https://www.apple.com/uk/accessibility/iphone/vision/</a:t>
            </a:r>
            <a:r>
              <a:rPr lang="en-GB"/>
              <a:t> </a:t>
            </a:r>
            <a:endParaRPr/>
          </a:p>
          <a:p>
            <a:pPr indent="0" lvl="0" marL="0" rtl="0" algn="l">
              <a:spcBef>
                <a:spcPts val="0"/>
              </a:spcBef>
              <a:spcAft>
                <a:spcPts val="0"/>
              </a:spcAft>
              <a:buNone/>
            </a:pPr>
            <a:r>
              <a:rPr lang="en-GB"/>
              <a:t>Talkback - </a:t>
            </a:r>
            <a:r>
              <a:rPr lang="en-GB" u="sng">
                <a:solidFill>
                  <a:srgbClr val="0097A7"/>
                </a:solidFill>
                <a:hlinkClick r:id="rId4"/>
              </a:rPr>
              <a:t>https://support.google.com/accessibility/android/answer/6283677?hl=en-GB</a:t>
            </a:r>
            <a:r>
              <a:rPr lang="en-GB"/>
              <a:t> </a:t>
            </a:r>
            <a:endParaRPr/>
          </a:p>
          <a:p>
            <a:pPr indent="0" lvl="0" marL="0" rtl="0" algn="l">
              <a:spcBef>
                <a:spcPts val="0"/>
              </a:spcBef>
              <a:spcAft>
                <a:spcPts val="0"/>
              </a:spcAft>
              <a:buNone/>
            </a:pPr>
            <a:r>
              <a:rPr lang="en-GB"/>
              <a:t>Google Lighthouse - </a:t>
            </a:r>
            <a:r>
              <a:rPr lang="en-GB" u="sng">
                <a:solidFill>
                  <a:srgbClr val="0097A7"/>
                </a:solidFill>
                <a:hlinkClick r:id="rId5"/>
              </a:rPr>
              <a:t>https://developers.google.com/web/tools/lighthouse/</a:t>
            </a:r>
            <a:r>
              <a:rPr lang="en-GB"/>
              <a:t> </a:t>
            </a:r>
            <a:endParaRPr/>
          </a:p>
          <a:p>
            <a:pPr indent="0" lvl="0" marL="0" rtl="0" algn="l">
              <a:spcBef>
                <a:spcPts val="0"/>
              </a:spcBef>
              <a:spcAft>
                <a:spcPts val="0"/>
              </a:spcAft>
              <a:buNone/>
            </a:pPr>
            <a:r>
              <a:rPr lang="en-GB"/>
              <a:t>COGA - </a:t>
            </a:r>
            <a:r>
              <a:rPr lang="en-GB" u="sng">
                <a:solidFill>
                  <a:srgbClr val="0097A7"/>
                </a:solidFill>
                <a:hlinkClick r:id="rId6"/>
              </a:rPr>
              <a:t>https://w3c.github.io/coga/design/</a:t>
            </a:r>
            <a:r>
              <a:rPr lang="en-GB"/>
              <a:t> </a:t>
            </a:r>
            <a:endParaRPr/>
          </a:p>
          <a:p>
            <a:pPr indent="0" lvl="0" marL="0" rtl="0" algn="l">
              <a:spcBef>
                <a:spcPts val="0"/>
              </a:spcBef>
              <a:spcAft>
                <a:spcPts val="0"/>
              </a:spcAft>
              <a:buNone/>
            </a:pPr>
            <a:r>
              <a:rPr lang="en-GB"/>
              <a:t>Microsoft Inclusive Design (PDF download) - </a:t>
            </a:r>
            <a:r>
              <a:rPr lang="en-GB" u="sng">
                <a:solidFill>
                  <a:srgbClr val="0097A7"/>
                </a:solidFill>
                <a:hlinkClick r:id="rId7"/>
              </a:rPr>
              <a:t>https://download.microsoft.com/download/b/0/d/b0d4bf87-09ce-4417-8f28-d60703d672ed/inclusive_toolkit_manual_final.pdf</a:t>
            </a:r>
            <a:r>
              <a:rPr lang="en-GB"/>
              <a:t> </a:t>
            </a:r>
            <a:endParaRPr/>
          </a:p>
          <a:p>
            <a:pPr indent="0" lvl="0" marL="0" rtl="0" algn="l">
              <a:spcBef>
                <a:spcPts val="0"/>
              </a:spcBef>
              <a:spcAft>
                <a:spcPts val="0"/>
              </a:spcAft>
              <a:buNone/>
            </a:pPr>
            <a:r>
              <a:rPr lang="en-GB"/>
              <a:t>WCAG 2.1 </a:t>
            </a:r>
            <a:r>
              <a:rPr lang="en-GB" u="sng">
                <a:solidFill>
                  <a:srgbClr val="0097A7"/>
                </a:solidFill>
                <a:hlinkClick r:id="rId8"/>
              </a:rPr>
              <a:t>https://www.w3.org/TR/WCAG21/</a:t>
            </a:r>
            <a:r>
              <a:rPr lang="en-GB"/>
              <a:t> </a:t>
            </a:r>
            <a:endParaRPr/>
          </a:p>
          <a:p>
            <a:pPr indent="0" lvl="0" marL="0" rtl="0" algn="l">
              <a:spcBef>
                <a:spcPts val="0"/>
              </a:spcBef>
              <a:spcAft>
                <a:spcPts val="0"/>
              </a:spcAft>
              <a:buNone/>
            </a:pPr>
            <a:r>
              <a:rPr lang="en-GB"/>
              <a:t>Webaim color contrast checker - </a:t>
            </a:r>
            <a:r>
              <a:rPr lang="en-GB" u="sng">
                <a:solidFill>
                  <a:srgbClr val="0097A7"/>
                </a:solidFill>
                <a:hlinkClick r:id="rId9"/>
              </a:rPr>
              <a:t>https://webaim.org/resources/contrastchecker/</a:t>
            </a:r>
            <a:r>
              <a:rPr lang="en-GB"/>
              <a:t> </a:t>
            </a:r>
            <a:endParaRPr/>
          </a:p>
          <a:p>
            <a:pPr indent="0" lvl="0" marL="0" rtl="0" algn="l">
              <a:spcBef>
                <a:spcPts val="0"/>
              </a:spcBef>
              <a:spcAft>
                <a:spcPts val="0"/>
              </a:spcAft>
              <a:buNone/>
            </a:pPr>
            <a:r>
              <a:rPr lang="en-GB"/>
              <a:t>Gov.uk Posters - </a:t>
            </a:r>
            <a:r>
              <a:rPr lang="en-GB" u="sng">
                <a:solidFill>
                  <a:srgbClr val="0097A7"/>
                </a:solidFill>
                <a:hlinkClick r:id="rId10"/>
              </a:rPr>
              <a:t>https://accessibility.blog.gov.uk/2016/09/02/dos-and-donts-on-designing-for-accessibility/</a:t>
            </a:r>
            <a:r>
              <a:rPr lang="en-GB"/>
              <a:t> </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 name="Shape 66"/>
        <p:cNvGrpSpPr/>
        <p:nvPr/>
      </p:nvGrpSpPr>
      <p:grpSpPr>
        <a:xfrm>
          <a:off x="0" y="0"/>
          <a:ext cx="0" cy="0"/>
          <a:chOff x="0" y="0"/>
          <a:chExt cx="0" cy="0"/>
        </a:xfrm>
      </p:grpSpPr>
      <p:sp>
        <p:nvSpPr>
          <p:cNvPr id="67" name="Google Shape;67;g7ed1f468c7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7ed1f468c7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By default all interactive html elements have a focus indicator, so this would be any elements that you can interact with using a mouse. So if you can’t interact with it, it shouldn’t be focusable. With custom styling you can make focus indicators stand out even more, such as the lovely green box around the Science &amp; Industry Museum logo.</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 WCAG guidelines currently say that the default focus indicator style is fine as long as users can apply </a:t>
            </a:r>
            <a:r>
              <a:rPr lang="en-GB"/>
              <a:t>their</a:t>
            </a:r>
            <a:r>
              <a:rPr lang="en-GB"/>
              <a:t> own custom styles to it and that it remains present throughout navigation of the site but this looks set to change later this year, requiring focus indicators to have a contrast ratio of 3:1 against the background of the page.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You can also </a:t>
            </a:r>
            <a:r>
              <a:rPr lang="en-GB"/>
              <a:t>disable</a:t>
            </a:r>
            <a:r>
              <a:rPr lang="en-GB"/>
              <a:t> the default focus indicator styles using CSS but I would not </a:t>
            </a:r>
            <a:r>
              <a:rPr lang="en-GB"/>
              <a:t>recommend</a:t>
            </a:r>
            <a:r>
              <a:rPr lang="en-GB"/>
              <a:t> doing this </a:t>
            </a:r>
            <a:r>
              <a:rPr lang="en-GB">
                <a:solidFill>
                  <a:srgbClr val="333333"/>
                </a:solidFill>
                <a:highlight>
                  <a:srgbClr val="F0F0F0"/>
                </a:highlight>
                <a:latin typeface="Source Code Pro"/>
                <a:ea typeface="Source Code Pro"/>
                <a:cs typeface="Source Code Pro"/>
                <a:sym typeface="Source Code Pro"/>
              </a:rPr>
              <a:t>:focus { outline: none; } unless you have a custom style you are using instead</a:t>
            </a:r>
            <a:br>
              <a:rPr lang="en-GB">
                <a:solidFill>
                  <a:srgbClr val="333333"/>
                </a:solidFill>
                <a:highlight>
                  <a:srgbClr val="F0F0F0"/>
                </a:highlight>
                <a:latin typeface="Source Code Pro"/>
                <a:ea typeface="Source Code Pro"/>
                <a:cs typeface="Source Code Pro"/>
                <a:sym typeface="Source Code Pro"/>
              </a:rPr>
            </a:br>
            <a:endParaRPr>
              <a:solidFill>
                <a:srgbClr val="333333"/>
              </a:solidFill>
              <a:highlight>
                <a:srgbClr val="F0F0F0"/>
              </a:highlight>
              <a:latin typeface="Source Code Pro"/>
              <a:ea typeface="Source Code Pro"/>
              <a:cs typeface="Source Code Pro"/>
              <a:sym typeface="Source Code Pro"/>
            </a:endParaRPr>
          </a:p>
          <a:p>
            <a:pPr indent="0" lvl="0" marL="0" rtl="0" algn="l">
              <a:spcBef>
                <a:spcPts val="0"/>
              </a:spcBef>
              <a:spcAft>
                <a:spcPts val="0"/>
              </a:spcAft>
              <a:buNone/>
            </a:pPr>
            <a:r>
              <a:rPr lang="en-GB">
                <a:solidFill>
                  <a:srgbClr val="333333"/>
                </a:solidFill>
                <a:latin typeface="Poppins"/>
                <a:ea typeface="Poppins"/>
                <a:cs typeface="Poppins"/>
                <a:sym typeface="Poppins"/>
              </a:rPr>
              <a:t>What can happen though is that you can end up with items coming into focus that aren’t not visually present on the page, like this:</a:t>
            </a:r>
            <a:endParaRPr>
              <a:solidFill>
                <a:srgbClr val="333333"/>
              </a:solidFill>
              <a:latin typeface="Poppins"/>
              <a:ea typeface="Poppins"/>
              <a:cs typeface="Poppins"/>
              <a:sym typeface="Poppins"/>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 name="Shape 73"/>
        <p:cNvGrpSpPr/>
        <p:nvPr/>
      </p:nvGrpSpPr>
      <p:grpSpPr>
        <a:xfrm>
          <a:off x="0" y="0"/>
          <a:ext cx="0" cy="0"/>
          <a:chOff x="0" y="0"/>
          <a:chExt cx="0" cy="0"/>
        </a:xfrm>
      </p:grpSpPr>
      <p:sp>
        <p:nvSpPr>
          <p:cNvPr id="74" name="Google Shape;74;g7ed1f468c7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7ed1f468c7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Managing the order of focus to remove focus from items that are not visually present on the page or to add focus to items that are not </a:t>
            </a:r>
            <a:r>
              <a:rPr lang="en-GB"/>
              <a:t>receiving</a:t>
            </a:r>
            <a:r>
              <a:rPr lang="en-GB"/>
              <a:t> focus can be done using display:none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g7ed1f468c7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7ed1f468c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u="sng">
                <a:solidFill>
                  <a:schemeClr val="hlink"/>
                </a:solidFill>
                <a:hlinkClick r:id="rId2"/>
              </a:rPr>
              <a:t>https://codepen.io/william-bunch/full/ExjXPPO</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In this example JS is used to updated the CSS style from display: none; to display: block; when the user interacts with the drop down.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Custom components can also be added to the tab order using the html attribute tabindex</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7ed1f468c7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7ed1f468c7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 negative tabindex normally tabindex=”-1” allows an item to become </a:t>
            </a:r>
            <a:r>
              <a:rPr lang="en-GB"/>
              <a:t>focusable</a:t>
            </a:r>
            <a:r>
              <a:rPr lang="en-GB"/>
              <a:t> but does not add it to the tab focus order, instead it can be combined with javascript allow focus</a:t>
            </a:r>
            <a:endParaRPr/>
          </a:p>
          <a:p>
            <a:pPr indent="0" lvl="0" marL="0" rtl="0" algn="l">
              <a:spcBef>
                <a:spcPts val="0"/>
              </a:spcBef>
              <a:spcAft>
                <a:spcPts val="0"/>
              </a:spcAft>
              <a:buNone/>
            </a:pPr>
            <a:r>
              <a:rPr lang="en-GB"/>
              <a:t>Zero tabindex will add an item to the the focus order, it will gain focus based on its location in the DOM, don’t forget it may be easier to use a focusable HTML element rather than creating something custom</a:t>
            </a:r>
            <a:endParaRPr/>
          </a:p>
          <a:p>
            <a:pPr indent="0" lvl="0" marL="0" rtl="0" algn="l">
              <a:spcBef>
                <a:spcPts val="0"/>
              </a:spcBef>
              <a:spcAft>
                <a:spcPts val="0"/>
              </a:spcAft>
              <a:buNone/>
            </a:pPr>
            <a:r>
              <a:rPr lang="en-GB"/>
              <a:t>A positive tabindex will override the default focus order, and can result in confusing user journeys for screen reader users or result in keyboard traps.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7ed1f468c7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7ed1f468c7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In this example the visual order is from left to right but when navigating with a keyboard the focus order would be ‘Password’, ‘Submit’, ‘Username’</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Now we’ve looked at ensuring a user can navigate a site, let’s look at some of the elements they may encounter</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311700" y="4020850"/>
            <a:ext cx="8520600" cy="4800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7CC08A"/>
              </a:buClr>
              <a:buSzPts val="2000"/>
              <a:buNone/>
              <a:defRPr sz="2000">
                <a:solidFill>
                  <a:srgbClr val="7CC08A"/>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pic>
        <p:nvPicPr>
          <p:cNvPr id="10" name="Google Shape;10;p2"/>
          <p:cNvPicPr preferRelativeResize="0"/>
          <p:nvPr/>
        </p:nvPicPr>
        <p:blipFill>
          <a:blip r:embed="rId2">
            <a:alphaModFix/>
          </a:blip>
          <a:stretch>
            <a:fillRect/>
          </a:stretch>
        </p:blipFill>
        <p:spPr>
          <a:xfrm>
            <a:off x="3591950" y="1423125"/>
            <a:ext cx="1960100" cy="22972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lide 1" type="blank">
  <p:cSld name="BLANK">
    <p:spTree>
      <p:nvGrpSpPr>
        <p:cNvPr id="11" name="Shape 11"/>
        <p:cNvGrpSpPr/>
        <p:nvPr/>
      </p:nvGrpSpPr>
      <p:grpSpPr>
        <a:xfrm>
          <a:off x="0" y="0"/>
          <a:ext cx="0" cy="0"/>
          <a:chOff x="0" y="0"/>
          <a:chExt cx="0" cy="0"/>
        </a:xfrm>
      </p:grpSpPr>
      <p:pic>
        <p:nvPicPr>
          <p:cNvPr id="12" name="Google Shape;12;p3"/>
          <p:cNvPicPr preferRelativeResize="0"/>
          <p:nvPr/>
        </p:nvPicPr>
        <p:blipFill rotWithShape="1">
          <a:blip r:embed="rId2">
            <a:alphaModFix/>
          </a:blip>
          <a:srcRect b="0" l="0" r="0" t="77329"/>
          <a:stretch/>
        </p:blipFill>
        <p:spPr>
          <a:xfrm>
            <a:off x="8141475" y="4821450"/>
            <a:ext cx="951150" cy="252726"/>
          </a:xfrm>
          <a:prstGeom prst="rect">
            <a:avLst/>
          </a:prstGeom>
          <a:noFill/>
          <a:ln>
            <a:noFill/>
          </a:ln>
        </p:spPr>
      </p:pic>
      <p:sp>
        <p:nvSpPr>
          <p:cNvPr id="13" name="Google Shape;13;p3"/>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lvl1pPr lvl="0">
              <a:spcBef>
                <a:spcPts val="0"/>
              </a:spcBef>
              <a:spcAft>
                <a:spcPts val="0"/>
              </a:spcAft>
              <a:buNone/>
              <a:defRPr sz="2200"/>
            </a:lvl1pPr>
            <a:lvl2pPr lvl="1">
              <a:spcBef>
                <a:spcPts val="0"/>
              </a:spcBef>
              <a:spcAft>
                <a:spcPts val="0"/>
              </a:spcAft>
              <a:buNone/>
              <a:defRPr>
                <a:latin typeface="Roboto"/>
                <a:ea typeface="Roboto"/>
                <a:cs typeface="Roboto"/>
                <a:sym typeface="Roboto"/>
              </a:defRPr>
            </a:lvl2pPr>
            <a:lvl3pPr lvl="2">
              <a:spcBef>
                <a:spcPts val="0"/>
              </a:spcBef>
              <a:spcAft>
                <a:spcPts val="0"/>
              </a:spcAft>
              <a:buNone/>
              <a:defRPr>
                <a:latin typeface="Roboto"/>
                <a:ea typeface="Roboto"/>
                <a:cs typeface="Roboto"/>
                <a:sym typeface="Roboto"/>
              </a:defRPr>
            </a:lvl3pPr>
            <a:lvl4pPr lvl="3">
              <a:spcBef>
                <a:spcPts val="0"/>
              </a:spcBef>
              <a:spcAft>
                <a:spcPts val="0"/>
              </a:spcAft>
              <a:buNone/>
              <a:defRPr>
                <a:latin typeface="Roboto"/>
                <a:ea typeface="Roboto"/>
                <a:cs typeface="Roboto"/>
                <a:sym typeface="Roboto"/>
              </a:defRPr>
            </a:lvl4pPr>
            <a:lvl5pPr lvl="4">
              <a:spcBef>
                <a:spcPts val="0"/>
              </a:spcBef>
              <a:spcAft>
                <a:spcPts val="0"/>
              </a:spcAft>
              <a:buNone/>
              <a:defRPr>
                <a:latin typeface="Roboto"/>
                <a:ea typeface="Roboto"/>
                <a:cs typeface="Roboto"/>
                <a:sym typeface="Roboto"/>
              </a:defRPr>
            </a:lvl5pPr>
            <a:lvl6pPr lvl="5">
              <a:spcBef>
                <a:spcPts val="0"/>
              </a:spcBef>
              <a:spcAft>
                <a:spcPts val="0"/>
              </a:spcAft>
              <a:buNone/>
              <a:defRPr>
                <a:latin typeface="Roboto"/>
                <a:ea typeface="Roboto"/>
                <a:cs typeface="Roboto"/>
                <a:sym typeface="Roboto"/>
              </a:defRPr>
            </a:lvl6pPr>
            <a:lvl7pPr lvl="6">
              <a:spcBef>
                <a:spcPts val="0"/>
              </a:spcBef>
              <a:spcAft>
                <a:spcPts val="0"/>
              </a:spcAft>
              <a:buNone/>
              <a:defRPr>
                <a:latin typeface="Roboto"/>
                <a:ea typeface="Roboto"/>
                <a:cs typeface="Roboto"/>
                <a:sym typeface="Roboto"/>
              </a:defRPr>
            </a:lvl7pPr>
            <a:lvl8pPr lvl="7">
              <a:spcBef>
                <a:spcPts val="0"/>
              </a:spcBef>
              <a:spcAft>
                <a:spcPts val="0"/>
              </a:spcAft>
              <a:buNone/>
              <a:defRPr>
                <a:latin typeface="Roboto"/>
                <a:ea typeface="Roboto"/>
                <a:cs typeface="Roboto"/>
                <a:sym typeface="Roboto"/>
              </a:defRPr>
            </a:lvl8pPr>
            <a:lvl9pPr lvl="8">
              <a:spcBef>
                <a:spcPts val="0"/>
              </a:spcBef>
              <a:spcAft>
                <a:spcPts val="0"/>
              </a:spcAft>
              <a:buNone/>
              <a:defRPr>
                <a:latin typeface="Roboto"/>
                <a:ea typeface="Roboto"/>
                <a:cs typeface="Roboto"/>
                <a:sym typeface="Roboto"/>
              </a:defRPr>
            </a:lvl9pPr>
          </a:lstStyle>
          <a:p/>
        </p:txBody>
      </p:sp>
      <p:sp>
        <p:nvSpPr>
          <p:cNvPr id="14" name="Google Shape;14;p3"/>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lvl1pPr lvl="0">
              <a:spcBef>
                <a:spcPts val="0"/>
              </a:spcBef>
              <a:spcAft>
                <a:spcPts val="0"/>
              </a:spcAft>
              <a:buNone/>
              <a:defRPr sz="2000">
                <a:solidFill>
                  <a:srgbClr val="7CC08A"/>
                </a:solidFill>
                <a:latin typeface="Poppins Medium"/>
                <a:ea typeface="Poppins Medium"/>
                <a:cs typeface="Poppins Medium"/>
                <a:sym typeface="Poppins Medium"/>
              </a:defRPr>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p:txBody>
      </p:sp>
      <p:sp>
        <p:nvSpPr>
          <p:cNvPr id="15" name="Google Shape;15;p3"/>
          <p:cNvSpPr txBox="1"/>
          <p:nvPr>
            <p:ph idx="2" type="body"/>
          </p:nvPr>
        </p:nvSpPr>
        <p:spPr>
          <a:xfrm>
            <a:off x="313075" y="1512600"/>
            <a:ext cx="6977400" cy="3117900"/>
          </a:xfrm>
          <a:prstGeom prst="rect">
            <a:avLst/>
          </a:prstGeom>
        </p:spPr>
        <p:txBody>
          <a:bodyPr anchorCtr="0" anchor="t" bIns="91425" lIns="91425" spcFirstLastPara="1" rIns="91425" wrap="square" tIns="91425">
            <a:noAutofit/>
          </a:bodyPr>
          <a:lstStyle>
            <a:lvl1pPr indent="-330200" lvl="0" marL="457200">
              <a:spcBef>
                <a:spcPts val="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1pPr>
            <a:lvl2pPr indent="-330200" lvl="1" marL="9144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2pPr>
            <a:lvl3pPr indent="-330200" lvl="2" marL="13716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3pPr>
            <a:lvl4pPr indent="-330200" lvl="3" marL="18288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4pPr>
            <a:lvl5pPr indent="-330200" lvl="4" marL="22860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5pPr>
            <a:lvl6pPr indent="-330200" lvl="5" marL="27432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6pPr>
            <a:lvl7pPr indent="-330200" lvl="6" marL="32004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7pPr>
            <a:lvl8pPr indent="-330200" lvl="7" marL="3657600">
              <a:spcBef>
                <a:spcPts val="1600"/>
              </a:spcBef>
              <a:spcAft>
                <a:spcPts val="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8pPr>
            <a:lvl9pPr indent="-330200" lvl="8" marL="4114800">
              <a:spcBef>
                <a:spcPts val="1600"/>
              </a:spcBef>
              <a:spcAft>
                <a:spcPts val="1600"/>
              </a:spcAft>
              <a:buClr>
                <a:srgbClr val="FFFFFF"/>
              </a:buClr>
              <a:buSzPts val="1600"/>
              <a:buFont typeface="Poppins Medium"/>
              <a:buChar char="■"/>
              <a:defRPr sz="1600">
                <a:solidFill>
                  <a:srgbClr val="FFFFFF"/>
                </a:solidFill>
                <a:latin typeface="Poppins Medium"/>
                <a:ea typeface="Poppins Medium"/>
                <a:cs typeface="Poppins Medium"/>
                <a:sym typeface="Poppins Medium"/>
              </a:defRPr>
            </a:lvl9pPr>
          </a:lstStyle>
          <a:p/>
        </p:txBody>
      </p:sp>
    </p:spTree>
  </p:cSld>
  <p:clrMapOvr>
    <a:masterClrMapping/>
  </p:clrMapOvr>
  <p:extLst>
    <p:ext uri="{DCECCB84-F9BA-43D5-87BE-67443E8EF086}">
      <p15:sldGuideLst>
        <p15:guide id="1" pos="4592">
          <p15:clr>
            <a:srgbClr val="FA7B17"/>
          </p15:clr>
        </p15:guide>
        <p15:guide id="2" pos="197">
          <p15:clr>
            <a:srgbClr val="FA7B17"/>
          </p15:clr>
        </p15:guide>
        <p15:guide id="3" orient="horz" pos="871">
          <p15:clr>
            <a:srgbClr val="FA7B17"/>
          </p15:clr>
        </p15:guide>
        <p15:guide id="4" orient="horz" pos="953">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lide 1 1">
  <p:cSld name="BLANK_2">
    <p:spTree>
      <p:nvGrpSpPr>
        <p:cNvPr id="16" name="Shape 16"/>
        <p:cNvGrpSpPr/>
        <p:nvPr/>
      </p:nvGrpSpPr>
      <p:grpSpPr>
        <a:xfrm>
          <a:off x="0" y="0"/>
          <a:ext cx="0" cy="0"/>
          <a:chOff x="0" y="0"/>
          <a:chExt cx="0" cy="0"/>
        </a:xfrm>
      </p:grpSpPr>
      <p:pic>
        <p:nvPicPr>
          <p:cNvPr id="17" name="Google Shape;17;p4"/>
          <p:cNvPicPr preferRelativeResize="0"/>
          <p:nvPr/>
        </p:nvPicPr>
        <p:blipFill rotWithShape="1">
          <a:blip r:embed="rId2">
            <a:alphaModFix/>
          </a:blip>
          <a:srcRect b="0" l="0" r="0" t="77329"/>
          <a:stretch/>
        </p:blipFill>
        <p:spPr>
          <a:xfrm>
            <a:off x="8141475" y="4821450"/>
            <a:ext cx="951150" cy="252726"/>
          </a:xfrm>
          <a:prstGeom prst="rect">
            <a:avLst/>
          </a:prstGeom>
          <a:noFill/>
          <a:ln>
            <a:noFill/>
          </a:ln>
        </p:spPr>
      </p:pic>
      <p:sp>
        <p:nvSpPr>
          <p:cNvPr id="18" name="Google Shape;18;p4"/>
          <p:cNvSpPr txBox="1"/>
          <p:nvPr>
            <p:ph type="title"/>
          </p:nvPr>
        </p:nvSpPr>
        <p:spPr>
          <a:xfrm>
            <a:off x="-125" y="2308200"/>
            <a:ext cx="9144000" cy="5271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2200"/>
            </a:lvl1pPr>
            <a:lvl2pPr lvl="1" rtl="0">
              <a:spcBef>
                <a:spcPts val="0"/>
              </a:spcBef>
              <a:spcAft>
                <a:spcPts val="0"/>
              </a:spcAft>
              <a:buNone/>
              <a:defRPr>
                <a:latin typeface="Roboto"/>
                <a:ea typeface="Roboto"/>
                <a:cs typeface="Roboto"/>
                <a:sym typeface="Roboto"/>
              </a:defRPr>
            </a:lvl2pPr>
            <a:lvl3pPr lvl="2" rtl="0">
              <a:spcBef>
                <a:spcPts val="0"/>
              </a:spcBef>
              <a:spcAft>
                <a:spcPts val="0"/>
              </a:spcAft>
              <a:buNone/>
              <a:defRPr>
                <a:latin typeface="Roboto"/>
                <a:ea typeface="Roboto"/>
                <a:cs typeface="Roboto"/>
                <a:sym typeface="Roboto"/>
              </a:defRPr>
            </a:lvl3pPr>
            <a:lvl4pPr lvl="3" rtl="0">
              <a:spcBef>
                <a:spcPts val="0"/>
              </a:spcBef>
              <a:spcAft>
                <a:spcPts val="0"/>
              </a:spcAft>
              <a:buNone/>
              <a:defRPr>
                <a:latin typeface="Roboto"/>
                <a:ea typeface="Roboto"/>
                <a:cs typeface="Roboto"/>
                <a:sym typeface="Roboto"/>
              </a:defRPr>
            </a:lvl4pPr>
            <a:lvl5pPr lvl="4" rtl="0">
              <a:spcBef>
                <a:spcPts val="0"/>
              </a:spcBef>
              <a:spcAft>
                <a:spcPts val="0"/>
              </a:spcAft>
              <a:buNone/>
              <a:defRPr>
                <a:latin typeface="Roboto"/>
                <a:ea typeface="Roboto"/>
                <a:cs typeface="Roboto"/>
                <a:sym typeface="Roboto"/>
              </a:defRPr>
            </a:lvl5pPr>
            <a:lvl6pPr lvl="5" rtl="0">
              <a:spcBef>
                <a:spcPts val="0"/>
              </a:spcBef>
              <a:spcAft>
                <a:spcPts val="0"/>
              </a:spcAft>
              <a:buNone/>
              <a:defRPr>
                <a:latin typeface="Roboto"/>
                <a:ea typeface="Roboto"/>
                <a:cs typeface="Roboto"/>
                <a:sym typeface="Roboto"/>
              </a:defRPr>
            </a:lvl6pPr>
            <a:lvl7pPr lvl="6" rtl="0">
              <a:spcBef>
                <a:spcPts val="0"/>
              </a:spcBef>
              <a:spcAft>
                <a:spcPts val="0"/>
              </a:spcAft>
              <a:buNone/>
              <a:defRPr>
                <a:latin typeface="Roboto"/>
                <a:ea typeface="Roboto"/>
                <a:cs typeface="Roboto"/>
                <a:sym typeface="Roboto"/>
              </a:defRPr>
            </a:lvl7pPr>
            <a:lvl8pPr lvl="7" rtl="0">
              <a:spcBef>
                <a:spcPts val="0"/>
              </a:spcBef>
              <a:spcAft>
                <a:spcPts val="0"/>
              </a:spcAft>
              <a:buNone/>
              <a:defRPr>
                <a:latin typeface="Roboto"/>
                <a:ea typeface="Roboto"/>
                <a:cs typeface="Roboto"/>
                <a:sym typeface="Roboto"/>
              </a:defRPr>
            </a:lvl8pPr>
            <a:lvl9pPr lvl="8" rtl="0">
              <a:spcBef>
                <a:spcPts val="0"/>
              </a:spcBef>
              <a:spcAft>
                <a:spcPts val="0"/>
              </a:spcAft>
              <a:buNone/>
              <a:defRPr>
                <a:latin typeface="Roboto"/>
                <a:ea typeface="Roboto"/>
                <a:cs typeface="Roboto"/>
                <a:sym typeface="Roboto"/>
              </a:defRPr>
            </a:lvl9pPr>
          </a:lstStyle>
          <a:p/>
        </p:txBody>
      </p:sp>
    </p:spTree>
  </p:cSld>
  <p:clrMapOvr>
    <a:masterClrMapping/>
  </p:clrMapOvr>
  <p:extLst>
    <p:ext uri="{DCECCB84-F9BA-43D5-87BE-67443E8EF086}">
      <p15:sldGuideLst>
        <p15:guide id="1" pos="4592">
          <p15:clr>
            <a:srgbClr val="FA7B17"/>
          </p15:clr>
        </p15:guide>
        <p15:guide id="2" pos="197">
          <p15:clr>
            <a:srgbClr val="FA7B17"/>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lumns">
  <p:cSld name="BLANK_1">
    <p:spTree>
      <p:nvGrpSpPr>
        <p:cNvPr id="19" name="Shape 19"/>
        <p:cNvGrpSpPr/>
        <p:nvPr/>
      </p:nvGrpSpPr>
      <p:grpSpPr>
        <a:xfrm>
          <a:off x="0" y="0"/>
          <a:ext cx="0" cy="0"/>
          <a:chOff x="0" y="0"/>
          <a:chExt cx="0" cy="0"/>
        </a:xfrm>
      </p:grpSpPr>
      <p:pic>
        <p:nvPicPr>
          <p:cNvPr id="20" name="Google Shape;20;p5"/>
          <p:cNvPicPr preferRelativeResize="0"/>
          <p:nvPr/>
        </p:nvPicPr>
        <p:blipFill rotWithShape="1">
          <a:blip r:embed="rId2">
            <a:alphaModFix/>
          </a:blip>
          <a:srcRect b="0" l="0" r="0" t="77329"/>
          <a:stretch/>
        </p:blipFill>
        <p:spPr>
          <a:xfrm>
            <a:off x="8141475" y="4821450"/>
            <a:ext cx="951150" cy="252726"/>
          </a:xfrm>
          <a:prstGeom prst="rect">
            <a:avLst/>
          </a:prstGeom>
          <a:noFill/>
          <a:ln>
            <a:noFill/>
          </a:ln>
        </p:spPr>
      </p:pic>
      <p:sp>
        <p:nvSpPr>
          <p:cNvPr id="21" name="Google Shape;21;p5"/>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2200"/>
            </a:lvl1pPr>
            <a:lvl2pPr lvl="1" rtl="0">
              <a:spcBef>
                <a:spcPts val="0"/>
              </a:spcBef>
              <a:spcAft>
                <a:spcPts val="0"/>
              </a:spcAft>
              <a:buNone/>
              <a:defRPr>
                <a:latin typeface="Roboto"/>
                <a:ea typeface="Roboto"/>
                <a:cs typeface="Roboto"/>
                <a:sym typeface="Roboto"/>
              </a:defRPr>
            </a:lvl2pPr>
            <a:lvl3pPr lvl="2" rtl="0">
              <a:spcBef>
                <a:spcPts val="0"/>
              </a:spcBef>
              <a:spcAft>
                <a:spcPts val="0"/>
              </a:spcAft>
              <a:buNone/>
              <a:defRPr>
                <a:latin typeface="Roboto"/>
                <a:ea typeface="Roboto"/>
                <a:cs typeface="Roboto"/>
                <a:sym typeface="Roboto"/>
              </a:defRPr>
            </a:lvl3pPr>
            <a:lvl4pPr lvl="3" rtl="0">
              <a:spcBef>
                <a:spcPts val="0"/>
              </a:spcBef>
              <a:spcAft>
                <a:spcPts val="0"/>
              </a:spcAft>
              <a:buNone/>
              <a:defRPr>
                <a:latin typeface="Roboto"/>
                <a:ea typeface="Roboto"/>
                <a:cs typeface="Roboto"/>
                <a:sym typeface="Roboto"/>
              </a:defRPr>
            </a:lvl4pPr>
            <a:lvl5pPr lvl="4" rtl="0">
              <a:spcBef>
                <a:spcPts val="0"/>
              </a:spcBef>
              <a:spcAft>
                <a:spcPts val="0"/>
              </a:spcAft>
              <a:buNone/>
              <a:defRPr>
                <a:latin typeface="Roboto"/>
                <a:ea typeface="Roboto"/>
                <a:cs typeface="Roboto"/>
                <a:sym typeface="Roboto"/>
              </a:defRPr>
            </a:lvl5pPr>
            <a:lvl6pPr lvl="5" rtl="0">
              <a:spcBef>
                <a:spcPts val="0"/>
              </a:spcBef>
              <a:spcAft>
                <a:spcPts val="0"/>
              </a:spcAft>
              <a:buNone/>
              <a:defRPr>
                <a:latin typeface="Roboto"/>
                <a:ea typeface="Roboto"/>
                <a:cs typeface="Roboto"/>
                <a:sym typeface="Roboto"/>
              </a:defRPr>
            </a:lvl6pPr>
            <a:lvl7pPr lvl="6" rtl="0">
              <a:spcBef>
                <a:spcPts val="0"/>
              </a:spcBef>
              <a:spcAft>
                <a:spcPts val="0"/>
              </a:spcAft>
              <a:buNone/>
              <a:defRPr>
                <a:latin typeface="Roboto"/>
                <a:ea typeface="Roboto"/>
                <a:cs typeface="Roboto"/>
                <a:sym typeface="Roboto"/>
              </a:defRPr>
            </a:lvl7pPr>
            <a:lvl8pPr lvl="7" rtl="0">
              <a:spcBef>
                <a:spcPts val="0"/>
              </a:spcBef>
              <a:spcAft>
                <a:spcPts val="0"/>
              </a:spcAft>
              <a:buNone/>
              <a:defRPr>
                <a:latin typeface="Roboto"/>
                <a:ea typeface="Roboto"/>
                <a:cs typeface="Roboto"/>
                <a:sym typeface="Roboto"/>
              </a:defRPr>
            </a:lvl8pPr>
            <a:lvl9pPr lvl="8" rtl="0">
              <a:spcBef>
                <a:spcPts val="0"/>
              </a:spcBef>
              <a:spcAft>
                <a:spcPts val="0"/>
              </a:spcAft>
              <a:buNone/>
              <a:defRPr>
                <a:latin typeface="Roboto"/>
                <a:ea typeface="Roboto"/>
                <a:cs typeface="Roboto"/>
                <a:sym typeface="Roboto"/>
              </a:defRPr>
            </a:lvl9pPr>
          </a:lstStyle>
          <a:p/>
        </p:txBody>
      </p:sp>
      <p:sp>
        <p:nvSpPr>
          <p:cNvPr id="22" name="Google Shape;22;p5"/>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lvl1pPr lvl="0" rtl="0">
              <a:spcBef>
                <a:spcPts val="0"/>
              </a:spcBef>
              <a:spcAft>
                <a:spcPts val="0"/>
              </a:spcAft>
              <a:buNone/>
              <a:defRPr sz="2000">
                <a:solidFill>
                  <a:srgbClr val="7CC08A"/>
                </a:solidFill>
                <a:latin typeface="Poppins Medium"/>
                <a:ea typeface="Poppins Medium"/>
                <a:cs typeface="Poppins Medium"/>
                <a:sym typeface="Poppins Medium"/>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p:txBody>
      </p:sp>
      <p:sp>
        <p:nvSpPr>
          <p:cNvPr id="23" name="Google Shape;23;p5"/>
          <p:cNvSpPr txBox="1"/>
          <p:nvPr>
            <p:ph idx="2" type="body"/>
          </p:nvPr>
        </p:nvSpPr>
        <p:spPr>
          <a:xfrm>
            <a:off x="313075" y="1940400"/>
            <a:ext cx="3250200" cy="26901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rgbClr val="FFFFFF"/>
              </a:buClr>
              <a:buSzPts val="1400"/>
              <a:buFont typeface="Poppins Medium"/>
              <a:buChar char="●"/>
              <a:defRPr sz="1400">
                <a:solidFill>
                  <a:srgbClr val="FFFFFF"/>
                </a:solidFill>
                <a:latin typeface="Poppins Medium"/>
                <a:ea typeface="Poppins Medium"/>
                <a:cs typeface="Poppins Medium"/>
                <a:sym typeface="Poppins Medium"/>
              </a:defRPr>
            </a:lvl1pPr>
            <a:lvl2pPr indent="-317500" lvl="1" marL="9144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2pPr>
            <a:lvl3pPr indent="-317500" lvl="2" marL="13716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3pPr>
            <a:lvl4pPr indent="-317500" lvl="3" marL="18288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4pPr>
            <a:lvl5pPr indent="-317500" lvl="4" marL="22860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5pPr>
            <a:lvl6pPr indent="-317500" lvl="5" marL="27432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6pPr>
            <a:lvl7pPr indent="-317500" lvl="6" marL="32004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7pPr>
            <a:lvl8pPr indent="-317500" lvl="7" marL="36576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8pPr>
            <a:lvl9pPr indent="-317500" lvl="8" marL="4114800" rtl="0">
              <a:spcBef>
                <a:spcPts val="1600"/>
              </a:spcBef>
              <a:spcAft>
                <a:spcPts val="1600"/>
              </a:spcAft>
              <a:buClr>
                <a:srgbClr val="FFFFFF"/>
              </a:buClr>
              <a:buSzPts val="1400"/>
              <a:buFont typeface="Poppins Medium"/>
              <a:buChar char="■"/>
              <a:defRPr>
                <a:solidFill>
                  <a:srgbClr val="FFFFFF"/>
                </a:solidFill>
                <a:latin typeface="Poppins Medium"/>
                <a:ea typeface="Poppins Medium"/>
                <a:cs typeface="Poppins Medium"/>
                <a:sym typeface="Poppins Medium"/>
              </a:defRPr>
            </a:lvl9pPr>
          </a:lstStyle>
          <a:p/>
        </p:txBody>
      </p:sp>
      <p:sp>
        <p:nvSpPr>
          <p:cNvPr id="24" name="Google Shape;24;p5"/>
          <p:cNvSpPr txBox="1"/>
          <p:nvPr>
            <p:ph idx="3" type="subTitle"/>
          </p:nvPr>
        </p:nvSpPr>
        <p:spPr>
          <a:xfrm>
            <a:off x="313075" y="1512600"/>
            <a:ext cx="3250200" cy="363600"/>
          </a:xfrm>
          <a:prstGeom prst="rect">
            <a:avLst/>
          </a:prstGeom>
        </p:spPr>
        <p:txBody>
          <a:bodyPr anchorCtr="0" anchor="t" bIns="91425" lIns="91425" spcFirstLastPara="1" rIns="91425" wrap="square" tIns="91425">
            <a:noAutofit/>
          </a:bodyPr>
          <a:lstStyle>
            <a:lvl1pPr lvl="0">
              <a:spcBef>
                <a:spcPts val="0"/>
              </a:spcBef>
              <a:spcAft>
                <a:spcPts val="0"/>
              </a:spcAft>
              <a:buNone/>
              <a:defRPr b="1" sz="1600">
                <a:solidFill>
                  <a:srgbClr val="FFFFFF"/>
                </a:solidFill>
              </a:defRPr>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p:txBody>
      </p:sp>
      <p:sp>
        <p:nvSpPr>
          <p:cNvPr id="25" name="Google Shape;25;p5"/>
          <p:cNvSpPr txBox="1"/>
          <p:nvPr>
            <p:ph idx="4" type="body"/>
          </p:nvPr>
        </p:nvSpPr>
        <p:spPr>
          <a:xfrm>
            <a:off x="4040275" y="1940400"/>
            <a:ext cx="3250200" cy="26901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rgbClr val="FFFFFF"/>
              </a:buClr>
              <a:buSzPts val="1400"/>
              <a:buFont typeface="Poppins Medium"/>
              <a:buChar char="●"/>
              <a:defRPr sz="1400">
                <a:solidFill>
                  <a:srgbClr val="FFFFFF"/>
                </a:solidFill>
                <a:latin typeface="Poppins Medium"/>
                <a:ea typeface="Poppins Medium"/>
                <a:cs typeface="Poppins Medium"/>
                <a:sym typeface="Poppins Medium"/>
              </a:defRPr>
            </a:lvl1pPr>
            <a:lvl2pPr indent="-317500" lvl="1" marL="9144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2pPr>
            <a:lvl3pPr indent="-317500" lvl="2" marL="13716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3pPr>
            <a:lvl4pPr indent="-317500" lvl="3" marL="18288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4pPr>
            <a:lvl5pPr indent="-317500" lvl="4" marL="22860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5pPr>
            <a:lvl6pPr indent="-317500" lvl="5" marL="27432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6pPr>
            <a:lvl7pPr indent="-317500" lvl="6" marL="32004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7pPr>
            <a:lvl8pPr indent="-317500" lvl="7" marL="3657600" rtl="0">
              <a:spcBef>
                <a:spcPts val="1600"/>
              </a:spcBef>
              <a:spcAft>
                <a:spcPts val="0"/>
              </a:spcAft>
              <a:buClr>
                <a:srgbClr val="FFFFFF"/>
              </a:buClr>
              <a:buSzPts val="1400"/>
              <a:buFont typeface="Poppins Medium"/>
              <a:buChar char="○"/>
              <a:defRPr>
                <a:solidFill>
                  <a:srgbClr val="FFFFFF"/>
                </a:solidFill>
                <a:latin typeface="Poppins Medium"/>
                <a:ea typeface="Poppins Medium"/>
                <a:cs typeface="Poppins Medium"/>
                <a:sym typeface="Poppins Medium"/>
              </a:defRPr>
            </a:lvl8pPr>
            <a:lvl9pPr indent="-317500" lvl="8" marL="4114800" rtl="0">
              <a:spcBef>
                <a:spcPts val="1600"/>
              </a:spcBef>
              <a:spcAft>
                <a:spcPts val="1600"/>
              </a:spcAft>
              <a:buClr>
                <a:srgbClr val="FFFFFF"/>
              </a:buClr>
              <a:buSzPts val="1400"/>
              <a:buFont typeface="Poppins Medium"/>
              <a:buChar char="■"/>
              <a:defRPr>
                <a:solidFill>
                  <a:srgbClr val="FFFFFF"/>
                </a:solidFill>
                <a:latin typeface="Poppins Medium"/>
                <a:ea typeface="Poppins Medium"/>
                <a:cs typeface="Poppins Medium"/>
                <a:sym typeface="Poppins Medium"/>
              </a:defRPr>
            </a:lvl9pPr>
          </a:lstStyle>
          <a:p/>
        </p:txBody>
      </p:sp>
      <p:sp>
        <p:nvSpPr>
          <p:cNvPr id="26" name="Google Shape;26;p5"/>
          <p:cNvSpPr txBox="1"/>
          <p:nvPr>
            <p:ph idx="5" type="subTitle"/>
          </p:nvPr>
        </p:nvSpPr>
        <p:spPr>
          <a:xfrm>
            <a:off x="4040275" y="1512600"/>
            <a:ext cx="3250200" cy="363600"/>
          </a:xfrm>
          <a:prstGeom prst="rect">
            <a:avLst/>
          </a:prstGeom>
        </p:spPr>
        <p:txBody>
          <a:bodyPr anchorCtr="0" anchor="t" bIns="91425" lIns="91425" spcFirstLastPara="1" rIns="91425" wrap="square" tIns="91425">
            <a:noAutofit/>
          </a:bodyPr>
          <a:lstStyle>
            <a:lvl1pPr lvl="0" rtl="0">
              <a:spcBef>
                <a:spcPts val="0"/>
              </a:spcBef>
              <a:spcAft>
                <a:spcPts val="0"/>
              </a:spcAft>
              <a:buNone/>
              <a:defRPr b="1" sz="1600">
                <a:solidFill>
                  <a:srgbClr val="FFFFFF"/>
                </a:solidFill>
              </a:defRPr>
            </a:lvl1pPr>
            <a:lvl2pPr lvl="1" rtl="0">
              <a:spcBef>
                <a:spcPts val="1600"/>
              </a:spcBef>
              <a:spcAft>
                <a:spcPts val="0"/>
              </a:spcAft>
              <a:buNone/>
              <a:defRPr sz="1600"/>
            </a:lvl2pPr>
            <a:lvl3pPr lvl="2" rtl="0">
              <a:spcBef>
                <a:spcPts val="1600"/>
              </a:spcBef>
              <a:spcAft>
                <a:spcPts val="0"/>
              </a:spcAft>
              <a:buNone/>
              <a:defRPr sz="1600"/>
            </a:lvl3pPr>
            <a:lvl4pPr lvl="3" rtl="0">
              <a:spcBef>
                <a:spcPts val="1600"/>
              </a:spcBef>
              <a:spcAft>
                <a:spcPts val="0"/>
              </a:spcAft>
              <a:buNone/>
              <a:defRPr sz="1600"/>
            </a:lvl4pPr>
            <a:lvl5pPr lvl="4" rtl="0">
              <a:spcBef>
                <a:spcPts val="1600"/>
              </a:spcBef>
              <a:spcAft>
                <a:spcPts val="0"/>
              </a:spcAft>
              <a:buNone/>
              <a:defRPr sz="1600"/>
            </a:lvl5pPr>
            <a:lvl6pPr lvl="5" rtl="0">
              <a:spcBef>
                <a:spcPts val="1600"/>
              </a:spcBef>
              <a:spcAft>
                <a:spcPts val="0"/>
              </a:spcAft>
              <a:buNone/>
              <a:defRPr sz="1600"/>
            </a:lvl6pPr>
            <a:lvl7pPr lvl="6" rtl="0">
              <a:spcBef>
                <a:spcPts val="1600"/>
              </a:spcBef>
              <a:spcAft>
                <a:spcPts val="0"/>
              </a:spcAft>
              <a:buNone/>
              <a:defRPr sz="1600"/>
            </a:lvl7pPr>
            <a:lvl8pPr lvl="7" rtl="0">
              <a:spcBef>
                <a:spcPts val="1600"/>
              </a:spcBef>
              <a:spcAft>
                <a:spcPts val="0"/>
              </a:spcAft>
              <a:buNone/>
              <a:defRPr sz="1600"/>
            </a:lvl8pPr>
            <a:lvl9pPr lvl="8" rtl="0">
              <a:spcBef>
                <a:spcPts val="1600"/>
              </a:spcBef>
              <a:spcAft>
                <a:spcPts val="1600"/>
              </a:spcAft>
              <a:buNone/>
              <a:defRPr sz="1600"/>
            </a:lvl9pPr>
          </a:lstStyle>
          <a:p/>
        </p:txBody>
      </p:sp>
    </p:spTree>
  </p:cSld>
  <p:clrMapOvr>
    <a:masterClrMapping/>
  </p:clrMapOvr>
  <p:extLst>
    <p:ext uri="{DCECCB84-F9BA-43D5-87BE-67443E8EF086}">
      <p15:sldGuideLst>
        <p15:guide id="1" pos="4592">
          <p15:clr>
            <a:srgbClr val="FA7B17"/>
          </p15:clr>
        </p15:guide>
        <p15:guide id="2" pos="197">
          <p15:clr>
            <a:srgbClr val="FA7B17"/>
          </p15:clr>
        </p15:guide>
        <p15:guide id="3" orient="horz" pos="953">
          <p15:clr>
            <a:srgbClr val="FA7B17"/>
          </p15:clr>
        </p15:guide>
        <p15:guide id="4" orient="horz" pos="1222">
          <p15:clr>
            <a:srgbClr val="FA7B17"/>
          </p15:clr>
        </p15:guide>
        <p15:guide id="5" pos="2245">
          <p15:clr>
            <a:srgbClr val="FA7B17"/>
          </p15:clr>
        </p15:guide>
        <p15:guide id="6" pos="2545">
          <p15:clr>
            <a:srgbClr val="FA7B17"/>
          </p15:clr>
        </p15:guide>
        <p15:guide id="7" orient="horz" pos="871">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lide 1 2">
  <p:cSld name="BLANK_3">
    <p:spTree>
      <p:nvGrpSpPr>
        <p:cNvPr id="27" name="Shape 27"/>
        <p:cNvGrpSpPr/>
        <p:nvPr/>
      </p:nvGrpSpPr>
      <p:grpSpPr>
        <a:xfrm>
          <a:off x="0" y="0"/>
          <a:ext cx="0" cy="0"/>
          <a:chOff x="0" y="0"/>
          <a:chExt cx="0" cy="0"/>
        </a:xfrm>
      </p:grpSpPr>
      <p:pic>
        <p:nvPicPr>
          <p:cNvPr id="28" name="Google Shape;28;p6"/>
          <p:cNvPicPr preferRelativeResize="0"/>
          <p:nvPr/>
        </p:nvPicPr>
        <p:blipFill rotWithShape="1">
          <a:blip r:embed="rId2">
            <a:alphaModFix/>
          </a:blip>
          <a:srcRect b="0" l="0" r="0" t="77329"/>
          <a:stretch/>
        </p:blipFill>
        <p:spPr>
          <a:xfrm>
            <a:off x="7446975" y="4518150"/>
            <a:ext cx="1520400" cy="403975"/>
          </a:xfrm>
          <a:prstGeom prst="rect">
            <a:avLst/>
          </a:prstGeom>
          <a:noFill/>
          <a:ln>
            <a:noFill/>
          </a:ln>
        </p:spPr>
      </p:pic>
      <p:sp>
        <p:nvSpPr>
          <p:cNvPr id="29" name="Google Shape;29;p6"/>
          <p:cNvSpPr txBox="1"/>
          <p:nvPr>
            <p:ph type="title"/>
          </p:nvPr>
        </p:nvSpPr>
        <p:spPr>
          <a:xfrm>
            <a:off x="649300" y="786900"/>
            <a:ext cx="6300600" cy="527100"/>
          </a:xfrm>
          <a:prstGeom prst="rect">
            <a:avLst/>
          </a:prstGeom>
        </p:spPr>
        <p:txBody>
          <a:bodyPr anchorCtr="0" anchor="t" bIns="91425" lIns="91425" spcFirstLastPara="1" rIns="91425" wrap="square" tIns="91425">
            <a:noAutofit/>
          </a:bodyPr>
          <a:lstStyle>
            <a:lvl1pPr lvl="0" rtl="0">
              <a:spcBef>
                <a:spcPts val="0"/>
              </a:spcBef>
              <a:spcAft>
                <a:spcPts val="0"/>
              </a:spcAft>
              <a:buNone/>
              <a:defRPr/>
            </a:lvl1pPr>
            <a:lvl2pPr lvl="1" rtl="0">
              <a:spcBef>
                <a:spcPts val="0"/>
              </a:spcBef>
              <a:spcAft>
                <a:spcPts val="0"/>
              </a:spcAft>
              <a:buNone/>
              <a:defRPr>
                <a:latin typeface="Roboto"/>
                <a:ea typeface="Roboto"/>
                <a:cs typeface="Roboto"/>
                <a:sym typeface="Roboto"/>
              </a:defRPr>
            </a:lvl2pPr>
            <a:lvl3pPr lvl="2" rtl="0">
              <a:spcBef>
                <a:spcPts val="0"/>
              </a:spcBef>
              <a:spcAft>
                <a:spcPts val="0"/>
              </a:spcAft>
              <a:buNone/>
              <a:defRPr>
                <a:latin typeface="Roboto"/>
                <a:ea typeface="Roboto"/>
                <a:cs typeface="Roboto"/>
                <a:sym typeface="Roboto"/>
              </a:defRPr>
            </a:lvl3pPr>
            <a:lvl4pPr lvl="3" rtl="0">
              <a:spcBef>
                <a:spcPts val="0"/>
              </a:spcBef>
              <a:spcAft>
                <a:spcPts val="0"/>
              </a:spcAft>
              <a:buNone/>
              <a:defRPr>
                <a:latin typeface="Roboto"/>
                <a:ea typeface="Roboto"/>
                <a:cs typeface="Roboto"/>
                <a:sym typeface="Roboto"/>
              </a:defRPr>
            </a:lvl4pPr>
            <a:lvl5pPr lvl="4" rtl="0">
              <a:spcBef>
                <a:spcPts val="0"/>
              </a:spcBef>
              <a:spcAft>
                <a:spcPts val="0"/>
              </a:spcAft>
              <a:buNone/>
              <a:defRPr>
                <a:latin typeface="Roboto"/>
                <a:ea typeface="Roboto"/>
                <a:cs typeface="Roboto"/>
                <a:sym typeface="Roboto"/>
              </a:defRPr>
            </a:lvl5pPr>
            <a:lvl6pPr lvl="5" rtl="0">
              <a:spcBef>
                <a:spcPts val="0"/>
              </a:spcBef>
              <a:spcAft>
                <a:spcPts val="0"/>
              </a:spcAft>
              <a:buNone/>
              <a:defRPr>
                <a:latin typeface="Roboto"/>
                <a:ea typeface="Roboto"/>
                <a:cs typeface="Roboto"/>
                <a:sym typeface="Roboto"/>
              </a:defRPr>
            </a:lvl6pPr>
            <a:lvl7pPr lvl="6" rtl="0">
              <a:spcBef>
                <a:spcPts val="0"/>
              </a:spcBef>
              <a:spcAft>
                <a:spcPts val="0"/>
              </a:spcAft>
              <a:buNone/>
              <a:defRPr>
                <a:latin typeface="Roboto"/>
                <a:ea typeface="Roboto"/>
                <a:cs typeface="Roboto"/>
                <a:sym typeface="Roboto"/>
              </a:defRPr>
            </a:lvl7pPr>
            <a:lvl8pPr lvl="7" rtl="0">
              <a:spcBef>
                <a:spcPts val="0"/>
              </a:spcBef>
              <a:spcAft>
                <a:spcPts val="0"/>
              </a:spcAft>
              <a:buNone/>
              <a:defRPr>
                <a:latin typeface="Roboto"/>
                <a:ea typeface="Roboto"/>
                <a:cs typeface="Roboto"/>
                <a:sym typeface="Roboto"/>
              </a:defRPr>
            </a:lvl8pPr>
            <a:lvl9pPr lvl="8" rtl="0">
              <a:spcBef>
                <a:spcPts val="0"/>
              </a:spcBef>
              <a:spcAft>
                <a:spcPts val="0"/>
              </a:spcAft>
              <a:buNone/>
              <a:defRPr>
                <a:latin typeface="Roboto"/>
                <a:ea typeface="Roboto"/>
                <a:cs typeface="Roboto"/>
                <a:sym typeface="Roboto"/>
              </a:defRPr>
            </a:lvl9pPr>
          </a:lstStyle>
          <a:p/>
        </p:txBody>
      </p:sp>
      <p:sp>
        <p:nvSpPr>
          <p:cNvPr id="30" name="Google Shape;30;p6"/>
          <p:cNvSpPr txBox="1"/>
          <p:nvPr>
            <p:ph idx="1" type="subTitle"/>
          </p:nvPr>
        </p:nvSpPr>
        <p:spPr>
          <a:xfrm>
            <a:off x="649300" y="1739350"/>
            <a:ext cx="6300600" cy="726300"/>
          </a:xfrm>
          <a:prstGeom prst="rect">
            <a:avLst/>
          </a:prstGeom>
        </p:spPr>
        <p:txBody>
          <a:bodyPr anchorCtr="0" anchor="t" bIns="91425" lIns="91425" spcFirstLastPara="1" rIns="91425" wrap="square" tIns="91425">
            <a:noAutofit/>
          </a:bodyPr>
          <a:lstStyle>
            <a:lvl1pPr lvl="0" rtl="0">
              <a:spcBef>
                <a:spcPts val="0"/>
              </a:spcBef>
              <a:spcAft>
                <a:spcPts val="0"/>
              </a:spcAft>
              <a:buNone/>
              <a:defRPr sz="2000">
                <a:solidFill>
                  <a:srgbClr val="7CC08A"/>
                </a:solidFill>
                <a:latin typeface="Poppins SemiBold"/>
                <a:ea typeface="Poppins SemiBold"/>
                <a:cs typeface="Poppins SemiBold"/>
                <a:sym typeface="Poppins SemiBold"/>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p:txBody>
      </p:sp>
    </p:spTree>
  </p:cSld>
  <p:clrMapOvr>
    <a:masterClrMapping/>
  </p:clrMapOvr>
  <p:extLst>
    <p:ext uri="{DCECCB84-F9BA-43D5-87BE-67443E8EF086}">
      <p15:sldGuideLst>
        <p15:guide id="1" orient="horz" pos="1095">
          <p15:clr>
            <a:srgbClr val="FA7B17"/>
          </p15:clr>
        </p15:guide>
        <p15:guide id="2" pos="3025">
          <p15:clr>
            <a:srgbClr val="FA7B17"/>
          </p15:clr>
        </p15:guide>
        <p15:guide id="3" orient="horz" pos="2561">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lide 1 3">
  <p:cSld name="BLANK_4">
    <p:spTree>
      <p:nvGrpSpPr>
        <p:cNvPr id="31" name="Shape 31"/>
        <p:cNvGrpSpPr/>
        <p:nvPr/>
      </p:nvGrpSpPr>
      <p:grpSpPr>
        <a:xfrm>
          <a:off x="0" y="0"/>
          <a:ext cx="0" cy="0"/>
          <a:chOff x="0" y="0"/>
          <a:chExt cx="0" cy="0"/>
        </a:xfrm>
      </p:grpSpPr>
      <p:pic>
        <p:nvPicPr>
          <p:cNvPr id="32" name="Google Shape;32;p7"/>
          <p:cNvPicPr preferRelativeResize="0"/>
          <p:nvPr/>
        </p:nvPicPr>
        <p:blipFill rotWithShape="1">
          <a:blip r:embed="rId2">
            <a:alphaModFix/>
          </a:blip>
          <a:srcRect b="0" l="0" r="0" t="77329"/>
          <a:stretch/>
        </p:blipFill>
        <p:spPr>
          <a:xfrm>
            <a:off x="7446975" y="4518150"/>
            <a:ext cx="1520400" cy="403975"/>
          </a:xfrm>
          <a:prstGeom prst="rect">
            <a:avLst/>
          </a:prstGeom>
          <a:noFill/>
          <a:ln>
            <a:noFill/>
          </a:ln>
        </p:spPr>
      </p:pic>
      <p:sp>
        <p:nvSpPr>
          <p:cNvPr id="33" name="Google Shape;33;p7"/>
          <p:cNvSpPr txBox="1"/>
          <p:nvPr>
            <p:ph type="title"/>
          </p:nvPr>
        </p:nvSpPr>
        <p:spPr>
          <a:xfrm>
            <a:off x="649300" y="786900"/>
            <a:ext cx="6300600" cy="527100"/>
          </a:xfrm>
          <a:prstGeom prst="rect">
            <a:avLst/>
          </a:prstGeom>
        </p:spPr>
        <p:txBody>
          <a:bodyPr anchorCtr="0" anchor="t" bIns="91425" lIns="91425" spcFirstLastPara="1" rIns="91425" wrap="square" tIns="91425">
            <a:noAutofit/>
          </a:bodyPr>
          <a:lstStyle>
            <a:lvl1pPr lvl="0" rtl="0">
              <a:spcBef>
                <a:spcPts val="0"/>
              </a:spcBef>
              <a:spcAft>
                <a:spcPts val="0"/>
              </a:spcAft>
              <a:buNone/>
              <a:defRPr/>
            </a:lvl1pPr>
            <a:lvl2pPr lvl="1" rtl="0">
              <a:spcBef>
                <a:spcPts val="0"/>
              </a:spcBef>
              <a:spcAft>
                <a:spcPts val="0"/>
              </a:spcAft>
              <a:buNone/>
              <a:defRPr>
                <a:latin typeface="Roboto"/>
                <a:ea typeface="Roboto"/>
                <a:cs typeface="Roboto"/>
                <a:sym typeface="Roboto"/>
              </a:defRPr>
            </a:lvl2pPr>
            <a:lvl3pPr lvl="2" rtl="0">
              <a:spcBef>
                <a:spcPts val="0"/>
              </a:spcBef>
              <a:spcAft>
                <a:spcPts val="0"/>
              </a:spcAft>
              <a:buNone/>
              <a:defRPr>
                <a:latin typeface="Roboto"/>
                <a:ea typeface="Roboto"/>
                <a:cs typeface="Roboto"/>
                <a:sym typeface="Roboto"/>
              </a:defRPr>
            </a:lvl3pPr>
            <a:lvl4pPr lvl="3" rtl="0">
              <a:spcBef>
                <a:spcPts val="0"/>
              </a:spcBef>
              <a:spcAft>
                <a:spcPts val="0"/>
              </a:spcAft>
              <a:buNone/>
              <a:defRPr>
                <a:latin typeface="Roboto"/>
                <a:ea typeface="Roboto"/>
                <a:cs typeface="Roboto"/>
                <a:sym typeface="Roboto"/>
              </a:defRPr>
            </a:lvl4pPr>
            <a:lvl5pPr lvl="4" rtl="0">
              <a:spcBef>
                <a:spcPts val="0"/>
              </a:spcBef>
              <a:spcAft>
                <a:spcPts val="0"/>
              </a:spcAft>
              <a:buNone/>
              <a:defRPr>
                <a:latin typeface="Roboto"/>
                <a:ea typeface="Roboto"/>
                <a:cs typeface="Roboto"/>
                <a:sym typeface="Roboto"/>
              </a:defRPr>
            </a:lvl5pPr>
            <a:lvl6pPr lvl="5" rtl="0">
              <a:spcBef>
                <a:spcPts val="0"/>
              </a:spcBef>
              <a:spcAft>
                <a:spcPts val="0"/>
              </a:spcAft>
              <a:buNone/>
              <a:defRPr>
                <a:latin typeface="Roboto"/>
                <a:ea typeface="Roboto"/>
                <a:cs typeface="Roboto"/>
                <a:sym typeface="Roboto"/>
              </a:defRPr>
            </a:lvl6pPr>
            <a:lvl7pPr lvl="6" rtl="0">
              <a:spcBef>
                <a:spcPts val="0"/>
              </a:spcBef>
              <a:spcAft>
                <a:spcPts val="0"/>
              </a:spcAft>
              <a:buNone/>
              <a:defRPr>
                <a:latin typeface="Roboto"/>
                <a:ea typeface="Roboto"/>
                <a:cs typeface="Roboto"/>
                <a:sym typeface="Roboto"/>
              </a:defRPr>
            </a:lvl7pPr>
            <a:lvl8pPr lvl="7" rtl="0">
              <a:spcBef>
                <a:spcPts val="0"/>
              </a:spcBef>
              <a:spcAft>
                <a:spcPts val="0"/>
              </a:spcAft>
              <a:buNone/>
              <a:defRPr>
                <a:latin typeface="Roboto"/>
                <a:ea typeface="Roboto"/>
                <a:cs typeface="Roboto"/>
                <a:sym typeface="Roboto"/>
              </a:defRPr>
            </a:lvl8pPr>
            <a:lvl9pPr lvl="8" rtl="0">
              <a:spcBef>
                <a:spcPts val="0"/>
              </a:spcBef>
              <a:spcAft>
                <a:spcPts val="0"/>
              </a:spcAft>
              <a:buNone/>
              <a:defRPr>
                <a:latin typeface="Roboto"/>
                <a:ea typeface="Roboto"/>
                <a:cs typeface="Roboto"/>
                <a:sym typeface="Roboto"/>
              </a:defRPr>
            </a:lvl9pPr>
          </a:lstStyle>
          <a:p/>
        </p:txBody>
      </p:sp>
      <p:sp>
        <p:nvSpPr>
          <p:cNvPr id="34" name="Google Shape;34;p7"/>
          <p:cNvSpPr txBox="1"/>
          <p:nvPr>
            <p:ph idx="1" type="subTitle"/>
          </p:nvPr>
        </p:nvSpPr>
        <p:spPr>
          <a:xfrm>
            <a:off x="649300" y="1739350"/>
            <a:ext cx="6300600" cy="726300"/>
          </a:xfrm>
          <a:prstGeom prst="rect">
            <a:avLst/>
          </a:prstGeom>
        </p:spPr>
        <p:txBody>
          <a:bodyPr anchorCtr="0" anchor="t" bIns="91425" lIns="91425" spcFirstLastPara="1" rIns="91425" wrap="square" tIns="91425">
            <a:noAutofit/>
          </a:bodyPr>
          <a:lstStyle>
            <a:lvl1pPr lvl="0" rtl="0">
              <a:spcBef>
                <a:spcPts val="0"/>
              </a:spcBef>
              <a:spcAft>
                <a:spcPts val="0"/>
              </a:spcAft>
              <a:buNone/>
              <a:defRPr sz="2000">
                <a:solidFill>
                  <a:srgbClr val="7CC08A"/>
                </a:solidFill>
                <a:latin typeface="Poppins SemiBold"/>
                <a:ea typeface="Poppins SemiBold"/>
                <a:cs typeface="Poppins SemiBold"/>
                <a:sym typeface="Poppins SemiBold"/>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p:txBody>
      </p:sp>
    </p:spTree>
  </p:cSld>
  <p:clrMapOvr>
    <a:masterClrMapping/>
  </p:clrMapOvr>
  <p:extLst>
    <p:ext uri="{DCECCB84-F9BA-43D5-87BE-67443E8EF086}">
      <p15:sldGuideLst>
        <p15:guide id="1" orient="horz" pos="1095">
          <p15:clr>
            <a:srgbClr val="FA7B17"/>
          </p15:clr>
        </p15:guide>
        <p15:guide id="2" pos="3025">
          <p15:clr>
            <a:srgbClr val="FA7B17"/>
          </p15:clr>
        </p15:guide>
        <p15:guide id="3" orient="horz" pos="2561">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lide 1 4">
  <p:cSld name="BLANK_5">
    <p:spTree>
      <p:nvGrpSpPr>
        <p:cNvPr id="35" name="Shape 35"/>
        <p:cNvGrpSpPr/>
        <p:nvPr/>
      </p:nvGrpSpPr>
      <p:grpSpPr>
        <a:xfrm>
          <a:off x="0" y="0"/>
          <a:ext cx="0" cy="0"/>
          <a:chOff x="0" y="0"/>
          <a:chExt cx="0" cy="0"/>
        </a:xfrm>
      </p:grpSpPr>
      <p:pic>
        <p:nvPicPr>
          <p:cNvPr id="36" name="Google Shape;36;p8"/>
          <p:cNvPicPr preferRelativeResize="0"/>
          <p:nvPr/>
        </p:nvPicPr>
        <p:blipFill rotWithShape="1">
          <a:blip r:embed="rId2">
            <a:alphaModFix/>
          </a:blip>
          <a:srcRect b="0" l="0" r="0" t="77329"/>
          <a:stretch/>
        </p:blipFill>
        <p:spPr>
          <a:xfrm>
            <a:off x="7446975" y="4518150"/>
            <a:ext cx="1520400" cy="403975"/>
          </a:xfrm>
          <a:prstGeom prst="rect">
            <a:avLst/>
          </a:prstGeom>
          <a:noFill/>
          <a:ln>
            <a:noFill/>
          </a:ln>
        </p:spPr>
      </p:pic>
      <p:sp>
        <p:nvSpPr>
          <p:cNvPr id="37" name="Google Shape;37;p8"/>
          <p:cNvSpPr txBox="1"/>
          <p:nvPr>
            <p:ph type="title"/>
          </p:nvPr>
        </p:nvSpPr>
        <p:spPr>
          <a:xfrm>
            <a:off x="649300" y="786900"/>
            <a:ext cx="6300600" cy="527100"/>
          </a:xfrm>
          <a:prstGeom prst="rect">
            <a:avLst/>
          </a:prstGeom>
        </p:spPr>
        <p:txBody>
          <a:bodyPr anchorCtr="0" anchor="t" bIns="91425" lIns="91425" spcFirstLastPara="1" rIns="91425" wrap="square" tIns="91425">
            <a:noAutofit/>
          </a:bodyPr>
          <a:lstStyle>
            <a:lvl1pPr lvl="0" rtl="0">
              <a:spcBef>
                <a:spcPts val="0"/>
              </a:spcBef>
              <a:spcAft>
                <a:spcPts val="0"/>
              </a:spcAft>
              <a:buNone/>
              <a:defRPr/>
            </a:lvl1pPr>
            <a:lvl2pPr lvl="1" rtl="0">
              <a:spcBef>
                <a:spcPts val="0"/>
              </a:spcBef>
              <a:spcAft>
                <a:spcPts val="0"/>
              </a:spcAft>
              <a:buNone/>
              <a:defRPr>
                <a:latin typeface="Roboto"/>
                <a:ea typeface="Roboto"/>
                <a:cs typeface="Roboto"/>
                <a:sym typeface="Roboto"/>
              </a:defRPr>
            </a:lvl2pPr>
            <a:lvl3pPr lvl="2" rtl="0">
              <a:spcBef>
                <a:spcPts val="0"/>
              </a:spcBef>
              <a:spcAft>
                <a:spcPts val="0"/>
              </a:spcAft>
              <a:buNone/>
              <a:defRPr>
                <a:latin typeface="Roboto"/>
                <a:ea typeface="Roboto"/>
                <a:cs typeface="Roboto"/>
                <a:sym typeface="Roboto"/>
              </a:defRPr>
            </a:lvl3pPr>
            <a:lvl4pPr lvl="3" rtl="0">
              <a:spcBef>
                <a:spcPts val="0"/>
              </a:spcBef>
              <a:spcAft>
                <a:spcPts val="0"/>
              </a:spcAft>
              <a:buNone/>
              <a:defRPr>
                <a:latin typeface="Roboto"/>
                <a:ea typeface="Roboto"/>
                <a:cs typeface="Roboto"/>
                <a:sym typeface="Roboto"/>
              </a:defRPr>
            </a:lvl4pPr>
            <a:lvl5pPr lvl="4" rtl="0">
              <a:spcBef>
                <a:spcPts val="0"/>
              </a:spcBef>
              <a:spcAft>
                <a:spcPts val="0"/>
              </a:spcAft>
              <a:buNone/>
              <a:defRPr>
                <a:latin typeface="Roboto"/>
                <a:ea typeface="Roboto"/>
                <a:cs typeface="Roboto"/>
                <a:sym typeface="Roboto"/>
              </a:defRPr>
            </a:lvl5pPr>
            <a:lvl6pPr lvl="5" rtl="0">
              <a:spcBef>
                <a:spcPts val="0"/>
              </a:spcBef>
              <a:spcAft>
                <a:spcPts val="0"/>
              </a:spcAft>
              <a:buNone/>
              <a:defRPr>
                <a:latin typeface="Roboto"/>
                <a:ea typeface="Roboto"/>
                <a:cs typeface="Roboto"/>
                <a:sym typeface="Roboto"/>
              </a:defRPr>
            </a:lvl6pPr>
            <a:lvl7pPr lvl="6" rtl="0">
              <a:spcBef>
                <a:spcPts val="0"/>
              </a:spcBef>
              <a:spcAft>
                <a:spcPts val="0"/>
              </a:spcAft>
              <a:buNone/>
              <a:defRPr>
                <a:latin typeface="Roboto"/>
                <a:ea typeface="Roboto"/>
                <a:cs typeface="Roboto"/>
                <a:sym typeface="Roboto"/>
              </a:defRPr>
            </a:lvl7pPr>
            <a:lvl8pPr lvl="7" rtl="0">
              <a:spcBef>
                <a:spcPts val="0"/>
              </a:spcBef>
              <a:spcAft>
                <a:spcPts val="0"/>
              </a:spcAft>
              <a:buNone/>
              <a:defRPr>
                <a:latin typeface="Roboto"/>
                <a:ea typeface="Roboto"/>
                <a:cs typeface="Roboto"/>
                <a:sym typeface="Roboto"/>
              </a:defRPr>
            </a:lvl8pPr>
            <a:lvl9pPr lvl="8" rtl="0">
              <a:spcBef>
                <a:spcPts val="0"/>
              </a:spcBef>
              <a:spcAft>
                <a:spcPts val="0"/>
              </a:spcAft>
              <a:buNone/>
              <a:defRPr>
                <a:latin typeface="Roboto"/>
                <a:ea typeface="Roboto"/>
                <a:cs typeface="Roboto"/>
                <a:sym typeface="Roboto"/>
              </a:defRPr>
            </a:lvl9pPr>
          </a:lstStyle>
          <a:p/>
        </p:txBody>
      </p:sp>
      <p:sp>
        <p:nvSpPr>
          <p:cNvPr id="38" name="Google Shape;38;p8"/>
          <p:cNvSpPr txBox="1"/>
          <p:nvPr>
            <p:ph idx="1" type="subTitle"/>
          </p:nvPr>
        </p:nvSpPr>
        <p:spPr>
          <a:xfrm>
            <a:off x="649300" y="1739350"/>
            <a:ext cx="6300600" cy="726300"/>
          </a:xfrm>
          <a:prstGeom prst="rect">
            <a:avLst/>
          </a:prstGeom>
        </p:spPr>
        <p:txBody>
          <a:bodyPr anchorCtr="0" anchor="t" bIns="91425" lIns="91425" spcFirstLastPara="1" rIns="91425" wrap="square" tIns="91425">
            <a:noAutofit/>
          </a:bodyPr>
          <a:lstStyle>
            <a:lvl1pPr lvl="0" rtl="0">
              <a:spcBef>
                <a:spcPts val="0"/>
              </a:spcBef>
              <a:spcAft>
                <a:spcPts val="0"/>
              </a:spcAft>
              <a:buNone/>
              <a:defRPr sz="2000">
                <a:solidFill>
                  <a:srgbClr val="7CC08A"/>
                </a:solidFill>
                <a:latin typeface="Poppins SemiBold"/>
                <a:ea typeface="Poppins SemiBold"/>
                <a:cs typeface="Poppins SemiBold"/>
                <a:sym typeface="Poppins SemiBold"/>
              </a:defRPr>
            </a:lvl1pPr>
            <a:lvl2pPr lvl="1" rtl="0">
              <a:spcBef>
                <a:spcPts val="1600"/>
              </a:spcBef>
              <a:spcAft>
                <a:spcPts val="0"/>
              </a:spcAft>
              <a:buNone/>
              <a:defRPr/>
            </a:lvl2pPr>
            <a:lvl3pPr lvl="2" rtl="0">
              <a:spcBef>
                <a:spcPts val="1600"/>
              </a:spcBef>
              <a:spcAft>
                <a:spcPts val="0"/>
              </a:spcAft>
              <a:buNone/>
              <a:defRPr/>
            </a:lvl3pPr>
            <a:lvl4pPr lvl="3" rtl="0">
              <a:spcBef>
                <a:spcPts val="1600"/>
              </a:spcBef>
              <a:spcAft>
                <a:spcPts val="0"/>
              </a:spcAft>
              <a:buNone/>
              <a:defRPr/>
            </a:lvl4pPr>
            <a:lvl5pPr lvl="4" rtl="0">
              <a:spcBef>
                <a:spcPts val="1600"/>
              </a:spcBef>
              <a:spcAft>
                <a:spcPts val="0"/>
              </a:spcAft>
              <a:buNone/>
              <a:defRPr/>
            </a:lvl5pPr>
            <a:lvl6pPr lvl="5" rtl="0">
              <a:spcBef>
                <a:spcPts val="1600"/>
              </a:spcBef>
              <a:spcAft>
                <a:spcPts val="0"/>
              </a:spcAft>
              <a:buNone/>
              <a:defRPr/>
            </a:lvl6pPr>
            <a:lvl7pPr lvl="6" rtl="0">
              <a:spcBef>
                <a:spcPts val="1600"/>
              </a:spcBef>
              <a:spcAft>
                <a:spcPts val="0"/>
              </a:spcAft>
              <a:buNone/>
              <a:defRPr/>
            </a:lvl7pPr>
            <a:lvl8pPr lvl="7" rtl="0">
              <a:spcBef>
                <a:spcPts val="1600"/>
              </a:spcBef>
              <a:spcAft>
                <a:spcPts val="0"/>
              </a:spcAft>
              <a:buNone/>
              <a:defRPr/>
            </a:lvl8pPr>
            <a:lvl9pPr lvl="8" rtl="0">
              <a:spcBef>
                <a:spcPts val="1600"/>
              </a:spcBef>
              <a:spcAft>
                <a:spcPts val="1600"/>
              </a:spcAft>
              <a:buNone/>
              <a:defRPr/>
            </a:lvl9pPr>
          </a:lstStyle>
          <a:p/>
        </p:txBody>
      </p:sp>
    </p:spTree>
  </p:cSld>
  <p:clrMapOvr>
    <a:masterClrMapping/>
  </p:clrMapOvr>
  <p:extLst>
    <p:ext uri="{DCECCB84-F9BA-43D5-87BE-67443E8EF086}">
      <p15:sldGuideLst>
        <p15:guide id="1" orient="horz" pos="1095">
          <p15:clr>
            <a:srgbClr val="FA7B17"/>
          </p15:clr>
        </p15:guide>
        <p15:guide id="2" pos="3025">
          <p15:clr>
            <a:srgbClr val="FA7B17"/>
          </p15:clr>
        </p15:guide>
        <p15:guide id="3" orient="horz" pos="2561">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dark-2">
    <p:bg>
      <p:bgPr>
        <a:solidFill>
          <a:srgbClr val="130C15"/>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400"/>
              <a:buFont typeface="Poppins SemiBold"/>
              <a:buNone/>
              <a:defRPr sz="2400">
                <a:solidFill>
                  <a:schemeClr val="dk1"/>
                </a:solidFill>
                <a:latin typeface="Poppins SemiBold"/>
                <a:ea typeface="Poppins SemiBold"/>
                <a:cs typeface="Poppins SemiBold"/>
                <a:sym typeface="Poppins SemiBold"/>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lt2"/>
              </a:buClr>
              <a:buSzPts val="1800"/>
              <a:buFont typeface="Poppins"/>
              <a:buChar char="●"/>
              <a:defRPr sz="1800">
                <a:solidFill>
                  <a:schemeClr val="lt2"/>
                </a:solidFill>
                <a:latin typeface="Poppins"/>
                <a:ea typeface="Poppins"/>
                <a:cs typeface="Poppins"/>
                <a:sym typeface="Poppins"/>
              </a:defRPr>
            </a:lvl1pPr>
            <a:lvl2pPr indent="-317500" lvl="1" marL="9144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2pPr>
            <a:lvl3pPr indent="-317500" lvl="2" marL="13716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3pPr>
            <a:lvl4pPr indent="-317500" lvl="3" marL="18288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4pPr>
            <a:lvl5pPr indent="-317500" lvl="4" marL="22860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5pPr>
            <a:lvl6pPr indent="-317500" lvl="5" marL="27432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6pPr>
            <a:lvl7pPr indent="-317500" lvl="6" marL="32004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7pPr>
            <a:lvl8pPr indent="-317500" lvl="7" marL="3657600" rtl="0">
              <a:lnSpc>
                <a:spcPct val="115000"/>
              </a:lnSpc>
              <a:spcBef>
                <a:spcPts val="1600"/>
              </a:spcBef>
              <a:spcAft>
                <a:spcPts val="0"/>
              </a:spcAft>
              <a:buClr>
                <a:schemeClr val="lt2"/>
              </a:buClr>
              <a:buSzPts val="1400"/>
              <a:buFont typeface="Poppins"/>
              <a:buChar char="○"/>
              <a:defRPr>
                <a:solidFill>
                  <a:schemeClr val="lt2"/>
                </a:solidFill>
                <a:latin typeface="Poppins"/>
                <a:ea typeface="Poppins"/>
                <a:cs typeface="Poppins"/>
                <a:sym typeface="Poppins"/>
              </a:defRPr>
            </a:lvl8pPr>
            <a:lvl9pPr indent="-317500" lvl="8" marL="4114800" rtl="0">
              <a:lnSpc>
                <a:spcPct val="115000"/>
              </a:lnSpc>
              <a:spcBef>
                <a:spcPts val="1600"/>
              </a:spcBef>
              <a:spcAft>
                <a:spcPts val="1600"/>
              </a:spcAft>
              <a:buClr>
                <a:schemeClr val="lt2"/>
              </a:buClr>
              <a:buSzPts val="1400"/>
              <a:buFont typeface="Poppins"/>
              <a:buChar char="■"/>
              <a:defRPr>
                <a:solidFill>
                  <a:schemeClr val="lt2"/>
                </a:solidFill>
                <a:latin typeface="Poppins"/>
                <a:ea typeface="Poppins"/>
                <a:cs typeface="Poppins"/>
                <a:sym typeface="Poppi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hyperlink" Target="mailto:programming@example.com" TargetMode="External"/><Relationship Id="rId4" Type="http://schemas.openxmlformats.org/officeDocument/2006/relationships/hyperlink" Target="mailto:design@example.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hyperlink" Target="mailto:william.bunch@zoonou.com"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130C15"/>
        </a:solidFill>
      </p:bgPr>
    </p:bg>
    <p:spTree>
      <p:nvGrpSpPr>
        <p:cNvPr id="42" name="Shape 42"/>
        <p:cNvGrpSpPr/>
        <p:nvPr/>
      </p:nvGrpSpPr>
      <p:grpSpPr>
        <a:xfrm>
          <a:off x="0" y="0"/>
          <a:ext cx="0" cy="0"/>
          <a:chOff x="0" y="0"/>
          <a:chExt cx="0" cy="0"/>
        </a:xfrm>
      </p:grpSpPr>
      <p:sp>
        <p:nvSpPr>
          <p:cNvPr id="43" name="Google Shape;43;p9"/>
          <p:cNvSpPr txBox="1"/>
          <p:nvPr>
            <p:ph type="ctrTitle"/>
          </p:nvPr>
        </p:nvSpPr>
        <p:spPr>
          <a:xfrm>
            <a:off x="311700" y="4020850"/>
            <a:ext cx="8520600" cy="480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GB"/>
              <a:t>Accessibility Workshop</a:t>
            </a:r>
            <a:r>
              <a:rPr lang="en-GB"/>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18"/>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Links</a:t>
            </a:r>
            <a:endParaRPr/>
          </a:p>
          <a:p>
            <a:pPr indent="0" lvl="0" marL="0" rtl="0" algn="l">
              <a:spcBef>
                <a:spcPts val="0"/>
              </a:spcBef>
              <a:spcAft>
                <a:spcPts val="0"/>
              </a:spcAft>
              <a:buNone/>
            </a:pPr>
            <a:r>
              <a:t/>
            </a:r>
            <a:endParaRPr/>
          </a:p>
        </p:txBody>
      </p:sp>
      <p:sp>
        <p:nvSpPr>
          <p:cNvPr id="109" name="Google Shape;109;p18"/>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Link tips</a:t>
            </a:r>
            <a:endParaRPr/>
          </a:p>
          <a:p>
            <a:pPr indent="0" lvl="0" marL="0" rtl="0" algn="l">
              <a:spcBef>
                <a:spcPts val="1600"/>
              </a:spcBef>
              <a:spcAft>
                <a:spcPts val="1600"/>
              </a:spcAft>
              <a:buNone/>
            </a:pPr>
            <a:r>
              <a:t/>
            </a:r>
            <a:endParaRPr/>
          </a:p>
        </p:txBody>
      </p:sp>
      <p:sp>
        <p:nvSpPr>
          <p:cNvPr id="110" name="Google Shape;110;p18"/>
          <p:cNvSpPr txBox="1"/>
          <p:nvPr>
            <p:ph idx="2" type="body"/>
          </p:nvPr>
        </p:nvSpPr>
        <p:spPr>
          <a:xfrm>
            <a:off x="313075" y="1512600"/>
            <a:ext cx="6977400" cy="31179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where an action doesn’t effect the front end or back end of a website.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Label links.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links unique.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Put additional link information second.</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rPr lang="en-GB">
                <a:solidFill>
                  <a:srgbClr val="FFD966"/>
                </a:solidFill>
                <a:latin typeface="Poppins"/>
                <a:ea typeface="Poppins"/>
                <a:cs typeface="Poppins"/>
                <a:sym typeface="Poppins"/>
              </a:rPr>
              <a:t>e.g. Opens PDF or Opens in a new tab</a:t>
            </a:r>
            <a:endParaRPr>
              <a:solidFill>
                <a:srgbClr val="FFD966"/>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Links should have sufficient contrast to surrounding text and an additional visual cue on focus.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rPr lang="en-GB">
                <a:solidFill>
                  <a:srgbClr val="FFD966"/>
                </a:solidFill>
                <a:latin typeface="Poppins"/>
                <a:ea typeface="Poppins"/>
                <a:cs typeface="Poppins"/>
                <a:sym typeface="Poppins"/>
              </a:rPr>
              <a:t>e.g. underlining </a:t>
            </a:r>
            <a:endParaRPr>
              <a:solidFill>
                <a:srgbClr val="FFD966"/>
              </a:solidFill>
              <a:latin typeface="Poppins"/>
              <a:ea typeface="Poppins"/>
              <a:cs typeface="Poppins"/>
              <a:sym typeface="Poppins"/>
            </a:endParaRPr>
          </a:p>
          <a:p>
            <a:pPr indent="0" lvl="0" marL="457200" marR="190500" rtl="0" algn="l">
              <a:spcBef>
                <a:spcPts val="0"/>
              </a:spcBef>
              <a:spcAft>
                <a:spcPts val="0"/>
              </a:spcAft>
              <a:buNone/>
            </a:pPr>
            <a:r>
              <a:t/>
            </a:r>
            <a:endParaRPr>
              <a:solidFill>
                <a:srgbClr val="FFD966"/>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457200" marR="19050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160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 name="Shape 114"/>
        <p:cNvGrpSpPr/>
        <p:nvPr/>
      </p:nvGrpSpPr>
      <p:grpSpPr>
        <a:xfrm>
          <a:off x="0" y="0"/>
          <a:ext cx="0" cy="0"/>
          <a:chOff x="0" y="0"/>
          <a:chExt cx="0" cy="0"/>
        </a:xfrm>
      </p:grpSpPr>
      <p:sp>
        <p:nvSpPr>
          <p:cNvPr id="115" name="Google Shape;115;p19"/>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Images</a:t>
            </a:r>
            <a:endParaRPr/>
          </a:p>
        </p:txBody>
      </p:sp>
      <p:sp>
        <p:nvSpPr>
          <p:cNvPr id="116" name="Google Shape;116;p19"/>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Alternative attributes</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117" name="Google Shape;117;p19"/>
          <p:cNvSpPr txBox="1"/>
          <p:nvPr>
            <p:ph idx="2" type="body"/>
          </p:nvPr>
        </p:nvSpPr>
        <p:spPr>
          <a:xfrm>
            <a:off x="313075" y="1512600"/>
            <a:ext cx="6977400" cy="33066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D</a:t>
            </a:r>
            <a:r>
              <a:rPr lang="en-GB">
                <a:solidFill>
                  <a:schemeClr val="dk1"/>
                </a:solidFill>
                <a:latin typeface="Poppins"/>
                <a:ea typeface="Poppins"/>
                <a:cs typeface="Poppins"/>
                <a:sym typeface="Poppins"/>
              </a:rPr>
              <a:t>ecorative ima</a:t>
            </a:r>
            <a:r>
              <a:rPr lang="en-GB">
                <a:solidFill>
                  <a:srgbClr val="FFFFFF"/>
                </a:solidFill>
                <a:latin typeface="Poppins"/>
                <a:ea typeface="Poppins"/>
                <a:cs typeface="Poppins"/>
                <a:sym typeface="Poppins"/>
              </a:rPr>
              <a:t>ges: </a:t>
            </a:r>
            <a:r>
              <a:rPr lang="en-GB">
                <a:solidFill>
                  <a:srgbClr val="FFFFFF"/>
                </a:solidFill>
                <a:latin typeface="Courier New"/>
                <a:ea typeface="Courier New"/>
                <a:cs typeface="Courier New"/>
                <a:sym typeface="Courier New"/>
              </a:rPr>
              <a:t>alt=””</a:t>
            </a:r>
            <a:endParaRPr>
              <a:solidFill>
                <a:srgbClr val="FFFFFF"/>
              </a:solidFill>
              <a:latin typeface="Poppins"/>
              <a:ea typeface="Poppins"/>
              <a:cs typeface="Poppins"/>
              <a:sym typeface="Poppins"/>
            </a:endParaRPr>
          </a:p>
          <a:p>
            <a:pPr indent="0" lvl="0" marL="0" marR="190500" rtl="0" algn="l">
              <a:spcBef>
                <a:spcPts val="0"/>
              </a:spcBef>
              <a:spcAft>
                <a:spcPts val="0"/>
              </a:spcAft>
              <a:buNone/>
            </a:pPr>
            <a:r>
              <a:rPr lang="en-GB">
                <a:solidFill>
                  <a:srgbClr val="FFFFFF"/>
                </a:solidFill>
                <a:latin typeface="Poppins"/>
                <a:ea typeface="Poppins"/>
                <a:cs typeface="Poppins"/>
                <a:sym typeface="Poppins"/>
              </a:rPr>
              <a:t>Informative </a:t>
            </a:r>
            <a:r>
              <a:rPr lang="en-GB">
                <a:solidFill>
                  <a:srgbClr val="FFFFFF"/>
                </a:solidFill>
                <a:latin typeface="Poppins"/>
                <a:ea typeface="Poppins"/>
                <a:cs typeface="Poppins"/>
                <a:sym typeface="Poppins"/>
              </a:rPr>
              <a:t>images</a:t>
            </a:r>
            <a:r>
              <a:rPr lang="en-GB">
                <a:solidFill>
                  <a:srgbClr val="FFFFFF"/>
                </a:solidFill>
                <a:latin typeface="Poppins"/>
                <a:ea typeface="Poppins"/>
                <a:cs typeface="Poppins"/>
                <a:sym typeface="Poppins"/>
              </a:rPr>
              <a:t>: </a:t>
            </a:r>
            <a:r>
              <a:rPr lang="en-GB">
                <a:solidFill>
                  <a:srgbClr val="FFFFFF"/>
                </a:solidFill>
                <a:latin typeface="Courier New"/>
                <a:ea typeface="Courier New"/>
                <a:cs typeface="Courier New"/>
                <a:sym typeface="Courier New"/>
              </a:rPr>
              <a:t>alt=”informative details”</a:t>
            </a:r>
            <a:endParaRPr>
              <a:solidFill>
                <a:srgbClr val="FFFFFF"/>
              </a:solidFill>
              <a:latin typeface="Poppins"/>
              <a:ea typeface="Poppins"/>
              <a:cs typeface="Poppins"/>
              <a:sym typeface="Poppins"/>
            </a:endParaRPr>
          </a:p>
          <a:p>
            <a:pPr indent="0" lvl="0" marL="0" marR="190500" rtl="0" algn="l">
              <a:spcBef>
                <a:spcPts val="0"/>
              </a:spcBef>
              <a:spcAft>
                <a:spcPts val="0"/>
              </a:spcAft>
              <a:buNone/>
            </a:pPr>
            <a:r>
              <a:t/>
            </a:r>
            <a:endParaRPr>
              <a:solidFill>
                <a:srgbClr val="FFD966"/>
              </a:solidFill>
              <a:latin typeface="Poppins"/>
              <a:ea typeface="Poppins"/>
              <a:cs typeface="Poppins"/>
              <a:sym typeface="Poppins"/>
            </a:endParaRPr>
          </a:p>
          <a:p>
            <a:pPr indent="0" lvl="0" marL="0" marR="190500" rtl="0" algn="l">
              <a:spcBef>
                <a:spcPts val="0"/>
              </a:spcBef>
              <a:spcAft>
                <a:spcPts val="0"/>
              </a:spcAft>
              <a:buNone/>
            </a:pPr>
            <a:r>
              <a:rPr lang="en-GB">
                <a:solidFill>
                  <a:srgbClr val="FFD966"/>
                </a:solidFill>
                <a:latin typeface="Poppins"/>
                <a:ea typeface="Poppins"/>
                <a:cs typeface="Poppins"/>
                <a:sym typeface="Poppins"/>
              </a:rPr>
              <a:t>Imagine you are explaining the image over the phone.</a:t>
            </a:r>
            <a:endParaRPr>
              <a:solidFill>
                <a:srgbClr val="FFD966"/>
              </a:solidFill>
              <a:latin typeface="Poppins"/>
              <a:ea typeface="Poppins"/>
              <a:cs typeface="Poppins"/>
              <a:sym typeface="Poppins"/>
            </a:endParaRPr>
          </a:p>
          <a:p>
            <a:pPr indent="0" lvl="0" marL="0" marR="190500" rtl="0" algn="l">
              <a:spcBef>
                <a:spcPts val="0"/>
              </a:spcBef>
              <a:spcAft>
                <a:spcPts val="0"/>
              </a:spcAft>
              <a:buNone/>
            </a:pPr>
            <a:r>
              <a:t/>
            </a:r>
            <a:endParaRPr>
              <a:solidFill>
                <a:srgbClr val="FFD966"/>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it as short as possible.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It’s ok to mention colours.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Don’t use the phras</a:t>
            </a:r>
            <a:r>
              <a:rPr lang="en-GB">
                <a:solidFill>
                  <a:srgbClr val="FFFFFF"/>
                </a:solidFill>
                <a:latin typeface="Poppins"/>
                <a:ea typeface="Poppins"/>
                <a:cs typeface="Poppins"/>
                <a:sym typeface="Poppins"/>
              </a:rPr>
              <a:t>e ‘image of’ or ‘picture of’.</a:t>
            </a:r>
            <a:endParaRPr>
              <a:solidFill>
                <a:srgbClr val="FFFFFF"/>
              </a:solidFill>
              <a:latin typeface="Poppins"/>
              <a:ea typeface="Poppins"/>
              <a:cs typeface="Poppins"/>
              <a:sym typeface="Poppins"/>
            </a:endParaRPr>
          </a:p>
          <a:p>
            <a:pPr indent="0" lvl="0" marL="457200" marR="190500" rtl="0" algn="l">
              <a:spcBef>
                <a:spcPts val="0"/>
              </a:spcBef>
              <a:spcAft>
                <a:spcPts val="0"/>
              </a:spcAft>
              <a:buNone/>
            </a:pPr>
            <a:r>
              <a:t/>
            </a:r>
            <a:endParaRPr>
              <a:solidFill>
                <a:srgbClr val="7CC08A"/>
              </a:solidFill>
              <a:latin typeface="Poppins"/>
              <a:ea typeface="Poppins"/>
              <a:cs typeface="Poppins"/>
              <a:sym typeface="Poppins"/>
            </a:endParaRPr>
          </a:p>
          <a:p>
            <a:pPr indent="0" lvl="0" marL="0" marR="190500" rtl="0" algn="l">
              <a:spcBef>
                <a:spcPts val="0"/>
              </a:spcBef>
              <a:spcAft>
                <a:spcPts val="0"/>
              </a:spcAft>
              <a:buNone/>
            </a:pPr>
            <a:r>
              <a:t/>
            </a:r>
            <a:endParaRPr>
              <a:solidFill>
                <a:srgbClr val="FFD966"/>
              </a:solidFill>
              <a:latin typeface="Poppins"/>
              <a:ea typeface="Poppins"/>
              <a:cs typeface="Poppins"/>
              <a:sym typeface="Poppins"/>
            </a:endParaRPr>
          </a:p>
          <a:p>
            <a:pPr indent="0" lvl="0" marL="0" marR="190500" rtl="0" algn="l">
              <a:spcBef>
                <a:spcPts val="0"/>
              </a:spcBef>
              <a:spcAft>
                <a:spcPts val="0"/>
              </a:spcAft>
              <a:buNone/>
            </a:pPr>
            <a:r>
              <a:t/>
            </a:r>
            <a:endParaRPr>
              <a:solidFill>
                <a:srgbClr val="FFD966"/>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sp>
        <p:nvSpPr>
          <p:cNvPr id="122" name="Google Shape;122;p20"/>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Images</a:t>
            </a:r>
            <a:endParaRPr/>
          </a:p>
        </p:txBody>
      </p:sp>
      <p:sp>
        <p:nvSpPr>
          <p:cNvPr id="123" name="Google Shape;123;p20"/>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Complex images</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id="124" name="Google Shape;124;p20"/>
          <p:cNvPicPr preferRelativeResize="0"/>
          <p:nvPr/>
        </p:nvPicPr>
        <p:blipFill>
          <a:blip r:embed="rId3">
            <a:alphaModFix/>
          </a:blip>
          <a:stretch>
            <a:fillRect/>
          </a:stretch>
        </p:blipFill>
        <p:spPr>
          <a:xfrm>
            <a:off x="4013325" y="2623025"/>
            <a:ext cx="4906500" cy="2139000"/>
          </a:xfrm>
          <a:prstGeom prst="roundRect">
            <a:avLst>
              <a:gd fmla="val 4293" name="adj"/>
            </a:avLst>
          </a:prstGeom>
          <a:noFill/>
          <a:ln>
            <a:noFill/>
          </a:ln>
        </p:spPr>
      </p:pic>
      <p:sp>
        <p:nvSpPr>
          <p:cNvPr id="125" name="Google Shape;125;p20"/>
          <p:cNvSpPr txBox="1"/>
          <p:nvPr>
            <p:ph idx="2" type="body"/>
          </p:nvPr>
        </p:nvSpPr>
        <p:spPr>
          <a:xfrm>
            <a:off x="313075" y="1512600"/>
            <a:ext cx="6977400" cy="9798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Arial"/>
              <a:buChar char="●"/>
            </a:pPr>
            <a:r>
              <a:rPr lang="en-GB">
                <a:solidFill>
                  <a:schemeClr val="dk1"/>
                </a:solidFill>
                <a:latin typeface="Poppins"/>
                <a:ea typeface="Poppins"/>
                <a:cs typeface="Poppins"/>
                <a:sym typeface="Poppins"/>
              </a:rPr>
              <a:t>Provide a short description using the </a:t>
            </a:r>
            <a:r>
              <a:rPr lang="en-GB">
                <a:solidFill>
                  <a:schemeClr val="dk1"/>
                </a:solidFill>
                <a:latin typeface="Courier New"/>
                <a:ea typeface="Courier New"/>
                <a:cs typeface="Courier New"/>
                <a:sym typeface="Courier New"/>
              </a:rPr>
              <a:t>alt</a:t>
            </a:r>
            <a:r>
              <a:rPr lang="en-GB">
                <a:solidFill>
                  <a:schemeClr val="dk1"/>
                </a:solidFill>
                <a:latin typeface="Poppins"/>
                <a:ea typeface="Poppins"/>
                <a:cs typeface="Poppins"/>
                <a:sym typeface="Poppins"/>
              </a:rPr>
              <a:t> attribute.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Using the </a:t>
            </a:r>
            <a:r>
              <a:rPr lang="en-GB">
                <a:solidFill>
                  <a:srgbClr val="FFD966"/>
                </a:solidFill>
                <a:latin typeface="Courier New"/>
                <a:ea typeface="Courier New"/>
                <a:cs typeface="Courier New"/>
                <a:sym typeface="Courier New"/>
              </a:rPr>
              <a:t>longdesc</a:t>
            </a:r>
            <a:r>
              <a:rPr lang="en-GB">
                <a:solidFill>
                  <a:srgbClr val="7CC08A"/>
                </a:solidFill>
                <a:latin typeface="Poppins"/>
                <a:ea typeface="Poppins"/>
                <a:cs typeface="Poppins"/>
                <a:sym typeface="Poppins"/>
              </a:rPr>
              <a:t> </a:t>
            </a:r>
            <a:r>
              <a:rPr lang="en-GB">
                <a:solidFill>
                  <a:schemeClr val="dk1"/>
                </a:solidFill>
                <a:latin typeface="Poppins"/>
                <a:ea typeface="Poppins"/>
                <a:cs typeface="Poppins"/>
                <a:sym typeface="Poppins"/>
              </a:rPr>
              <a:t>attribute provide a URI which contains a long description of the non-text content.</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
        <p:nvSpPr>
          <p:cNvPr id="126" name="Google Shape;126;p20"/>
          <p:cNvSpPr txBox="1"/>
          <p:nvPr/>
        </p:nvSpPr>
        <p:spPr>
          <a:xfrm>
            <a:off x="348425" y="2641750"/>
            <a:ext cx="3102600" cy="2120100"/>
          </a:xfrm>
          <a:prstGeom prst="rect">
            <a:avLst/>
          </a:prstGeom>
          <a:noFill/>
          <a:ln>
            <a:noFill/>
          </a:ln>
        </p:spPr>
        <p:txBody>
          <a:bodyPr anchorCtr="0" anchor="t" bIns="91425" lIns="91425" spcFirstLastPara="1" rIns="91425" wrap="square" tIns="91425">
            <a:noAutofit/>
          </a:bodyPr>
          <a:lstStyle/>
          <a:p>
            <a:pPr indent="0" lvl="0" marL="457200" marR="190500" rtl="0" algn="l">
              <a:lnSpc>
                <a:spcPct val="115000"/>
              </a:lnSpc>
              <a:spcBef>
                <a:spcPts val="0"/>
              </a:spcBef>
              <a:spcAft>
                <a:spcPts val="0"/>
              </a:spcAft>
              <a:buNone/>
            </a:pPr>
            <a:r>
              <a:rPr lang="en-GB" sz="1600">
                <a:solidFill>
                  <a:srgbClr val="FFD966"/>
                </a:solidFill>
                <a:latin typeface="Courier New"/>
                <a:ea typeface="Courier New"/>
                <a:cs typeface="Courier New"/>
                <a:sym typeface="Courier New"/>
              </a:rPr>
              <a:t>&lt;img src="map.gif" alt="a map of science museum locations" longdesc="map.html"/&gt;</a:t>
            </a:r>
            <a:endParaRPr sz="1600">
              <a:solidFill>
                <a:srgbClr val="FFD966"/>
              </a:solidFill>
              <a:latin typeface="Courier New"/>
              <a:ea typeface="Courier New"/>
              <a:cs typeface="Courier New"/>
              <a:sym typeface="Courier New"/>
            </a:endParaRPr>
          </a:p>
          <a:p>
            <a:pPr indent="0" lvl="0" marL="0" rtl="0" algn="l">
              <a:lnSpc>
                <a:spcPct val="115000"/>
              </a:lnSpc>
              <a:spcBef>
                <a:spcPts val="0"/>
              </a:spcBef>
              <a:spcAft>
                <a:spcPts val="0"/>
              </a:spcAft>
              <a:buNone/>
            </a:pPr>
            <a:r>
              <a:t/>
            </a:r>
            <a:endParaRPr sz="1600">
              <a:solidFill>
                <a:srgbClr val="FFD966"/>
              </a:solidFill>
              <a:latin typeface="Poppins Medium"/>
              <a:ea typeface="Poppins Medium"/>
              <a:cs typeface="Poppins Medium"/>
              <a:sym typeface="Poppins Medium"/>
            </a:endParaRPr>
          </a:p>
          <a:p>
            <a:pPr indent="0" lvl="0" marL="0" rtl="0" algn="l">
              <a:spcBef>
                <a:spcPts val="1600"/>
              </a:spcBef>
              <a:spcAft>
                <a:spcPts val="0"/>
              </a:spcAft>
              <a:buNone/>
            </a:pPr>
            <a:r>
              <a:t/>
            </a:r>
            <a:endParaRPr>
              <a:solidFill>
                <a:srgbClr val="FFD966"/>
              </a:solidFill>
              <a:latin typeface="Poppins"/>
              <a:ea typeface="Poppins"/>
              <a:cs typeface="Poppins"/>
              <a:sym typeface="Poppi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Google Shape;131;p21"/>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32" name="Google Shape;132;p21"/>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Inputs</a:t>
            </a:r>
            <a:endParaRPr/>
          </a:p>
          <a:p>
            <a:pPr indent="0" lvl="0" marL="0" rtl="0" algn="l">
              <a:spcBef>
                <a:spcPts val="1600"/>
              </a:spcBef>
              <a:spcAft>
                <a:spcPts val="1600"/>
              </a:spcAft>
              <a:buNone/>
            </a:pPr>
            <a:r>
              <a:t/>
            </a:r>
            <a:endParaRPr/>
          </a:p>
        </p:txBody>
      </p:sp>
      <p:pic>
        <p:nvPicPr>
          <p:cNvPr id="133" name="Google Shape;133;p21"/>
          <p:cNvPicPr preferRelativeResize="0"/>
          <p:nvPr/>
        </p:nvPicPr>
        <p:blipFill rotWithShape="1">
          <a:blip r:embed="rId3">
            <a:alphaModFix/>
          </a:blip>
          <a:srcRect b="6664" l="454" r="23770" t="0"/>
          <a:stretch/>
        </p:blipFill>
        <p:spPr>
          <a:xfrm>
            <a:off x="313075" y="2810313"/>
            <a:ext cx="6977400" cy="1966800"/>
          </a:xfrm>
          <a:prstGeom prst="roundRect">
            <a:avLst>
              <a:gd fmla="val 5064" name="adj"/>
            </a:avLst>
          </a:prstGeom>
          <a:noFill/>
          <a:ln>
            <a:noFill/>
          </a:ln>
        </p:spPr>
      </p:pic>
      <p:sp>
        <p:nvSpPr>
          <p:cNvPr id="134" name="Google Shape;134;p21"/>
          <p:cNvSpPr txBox="1"/>
          <p:nvPr>
            <p:ph idx="2" type="body"/>
          </p:nvPr>
        </p:nvSpPr>
        <p:spPr>
          <a:xfrm>
            <a:off x="313075" y="1512600"/>
            <a:ext cx="6977400" cy="12315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Inputs must be labeled using matching </a:t>
            </a:r>
            <a:r>
              <a:rPr lang="en-GB">
                <a:solidFill>
                  <a:schemeClr val="dk1"/>
                </a:solidFill>
                <a:latin typeface="Courier New"/>
                <a:ea typeface="Courier New"/>
                <a:cs typeface="Courier New"/>
                <a:sym typeface="Courier New"/>
              </a:rPr>
              <a:t>for</a:t>
            </a:r>
            <a:r>
              <a:rPr lang="en-GB">
                <a:solidFill>
                  <a:schemeClr val="dk1"/>
                </a:solidFill>
                <a:latin typeface="Poppins"/>
                <a:ea typeface="Poppins"/>
                <a:cs typeface="Poppins"/>
                <a:sym typeface="Poppins"/>
              </a:rPr>
              <a:t> and </a:t>
            </a:r>
            <a:r>
              <a:rPr lang="en-GB">
                <a:solidFill>
                  <a:schemeClr val="dk1"/>
                </a:solidFill>
                <a:latin typeface="Courier New"/>
                <a:ea typeface="Courier New"/>
                <a:cs typeface="Courier New"/>
                <a:sym typeface="Courier New"/>
              </a:rPr>
              <a:t>id</a:t>
            </a:r>
            <a:r>
              <a:rPr lang="en-GB">
                <a:solidFill>
                  <a:schemeClr val="dk1"/>
                </a:solidFill>
                <a:latin typeface="Poppins"/>
                <a:ea typeface="Poppins"/>
                <a:cs typeface="Poppins"/>
                <a:sym typeface="Poppins"/>
              </a:rPr>
              <a:t> values.</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chemeClr val="dk1"/>
                </a:solidFill>
                <a:latin typeface="Poppins"/>
                <a:ea typeface="Poppins"/>
                <a:cs typeface="Poppins"/>
                <a:sym typeface="Poppins"/>
              </a:rPr>
              <a:t>Alternatively, where no visual label is present the </a:t>
            </a:r>
            <a:r>
              <a:rPr lang="en-GB">
                <a:solidFill>
                  <a:schemeClr val="dk1"/>
                </a:solidFill>
                <a:latin typeface="Courier New"/>
                <a:ea typeface="Courier New"/>
                <a:cs typeface="Courier New"/>
                <a:sym typeface="Courier New"/>
              </a:rPr>
              <a:t>input</a:t>
            </a:r>
            <a:r>
              <a:rPr lang="en-GB">
                <a:solidFill>
                  <a:schemeClr val="dk1"/>
                </a:solidFill>
                <a:latin typeface="Poppins"/>
                <a:ea typeface="Poppins"/>
                <a:cs typeface="Poppins"/>
                <a:sym typeface="Poppins"/>
              </a:rPr>
              <a:t> can be labelled with </a:t>
            </a:r>
            <a:r>
              <a:rPr lang="en-GB">
                <a:solidFill>
                  <a:srgbClr val="FFD966"/>
                </a:solidFill>
                <a:latin typeface="Courier New"/>
                <a:ea typeface="Courier New"/>
                <a:cs typeface="Courier New"/>
                <a:sym typeface="Courier New"/>
              </a:rPr>
              <a:t>aria-label.</a:t>
            </a:r>
            <a:endParaRPr>
              <a:solidFill>
                <a:srgbClr val="FFD966"/>
              </a:solidFill>
              <a:latin typeface="Courier New"/>
              <a:ea typeface="Courier New"/>
              <a:cs typeface="Courier New"/>
              <a:sym typeface="Courier New"/>
            </a:endParaRPr>
          </a:p>
          <a:p>
            <a:pPr indent="0" lvl="0" marL="0" rtl="0" algn="l">
              <a:spcBef>
                <a:spcPts val="0"/>
              </a:spcBef>
              <a:spcAft>
                <a:spcPts val="160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22"/>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40" name="Google Shape;140;p22"/>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Buttons</a:t>
            </a:r>
            <a:endParaRPr/>
          </a:p>
          <a:p>
            <a:pPr indent="0" lvl="0" marL="0" rtl="0" algn="l">
              <a:spcBef>
                <a:spcPts val="1600"/>
              </a:spcBef>
              <a:spcAft>
                <a:spcPts val="1600"/>
              </a:spcAft>
              <a:buNone/>
            </a:pPr>
            <a:r>
              <a:t/>
            </a:r>
            <a:endParaRPr/>
          </a:p>
        </p:txBody>
      </p:sp>
      <p:sp>
        <p:nvSpPr>
          <p:cNvPr id="141" name="Google Shape;141;p22"/>
          <p:cNvSpPr txBox="1"/>
          <p:nvPr/>
        </p:nvSpPr>
        <p:spPr>
          <a:xfrm>
            <a:off x="649300" y="2008425"/>
            <a:ext cx="3912600" cy="2056500"/>
          </a:xfrm>
          <a:prstGeom prst="rect">
            <a:avLst/>
          </a:prstGeom>
          <a:noFill/>
          <a:ln>
            <a:noFill/>
          </a:ln>
        </p:spPr>
        <p:txBody>
          <a:bodyPr anchorCtr="0" anchor="t" bIns="91425" lIns="91425" spcFirstLastPara="1" rIns="91425" wrap="square" tIns="91425">
            <a:noAutofit/>
          </a:bodyPr>
          <a:lstStyle/>
          <a:p>
            <a:pPr indent="0" lvl="0" marL="457200" marR="190500" rtl="0" algn="l">
              <a:lnSpc>
                <a:spcPct val="115000"/>
              </a:lnSpc>
              <a:spcBef>
                <a:spcPts val="0"/>
              </a:spcBef>
              <a:spcAft>
                <a:spcPts val="0"/>
              </a:spcAft>
              <a:buNone/>
            </a:pPr>
            <a:r>
              <a:t/>
            </a:r>
            <a:endParaRPr sz="1600">
              <a:solidFill>
                <a:schemeClr val="dk1"/>
              </a:solidFill>
              <a:latin typeface="Poppins"/>
              <a:ea typeface="Poppins"/>
              <a:cs typeface="Poppins"/>
              <a:sym typeface="Poppins"/>
            </a:endParaRPr>
          </a:p>
        </p:txBody>
      </p:sp>
      <p:pic>
        <p:nvPicPr>
          <p:cNvPr id="142" name="Google Shape;142;p22"/>
          <p:cNvPicPr preferRelativeResize="0"/>
          <p:nvPr/>
        </p:nvPicPr>
        <p:blipFill>
          <a:blip r:embed="rId3">
            <a:alphaModFix/>
          </a:blip>
          <a:stretch>
            <a:fillRect/>
          </a:stretch>
        </p:blipFill>
        <p:spPr>
          <a:xfrm>
            <a:off x="313075" y="3063925"/>
            <a:ext cx="4822200" cy="1833600"/>
          </a:xfrm>
          <a:prstGeom prst="roundRect">
            <a:avLst>
              <a:gd fmla="val 7564" name="adj"/>
            </a:avLst>
          </a:prstGeom>
          <a:noFill/>
          <a:ln>
            <a:noFill/>
          </a:ln>
        </p:spPr>
      </p:pic>
      <p:sp>
        <p:nvSpPr>
          <p:cNvPr id="143" name="Google Shape;143;p22"/>
          <p:cNvSpPr txBox="1"/>
          <p:nvPr>
            <p:ph idx="2" type="body"/>
          </p:nvPr>
        </p:nvSpPr>
        <p:spPr>
          <a:xfrm>
            <a:off x="313075" y="1512600"/>
            <a:ext cx="6977400" cy="15153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rgbClr val="FFD966"/>
                </a:solidFill>
                <a:latin typeface="Courier New"/>
                <a:ea typeface="Courier New"/>
                <a:cs typeface="Courier New"/>
                <a:sym typeface="Courier New"/>
              </a:rPr>
              <a:t>Input</a:t>
            </a:r>
            <a:r>
              <a:rPr lang="en-GB">
                <a:solidFill>
                  <a:srgbClr val="FFD966"/>
                </a:solidFill>
                <a:latin typeface="Poppins"/>
                <a:ea typeface="Poppins"/>
                <a:cs typeface="Poppins"/>
                <a:sym typeface="Poppins"/>
              </a:rPr>
              <a:t> </a:t>
            </a:r>
            <a:r>
              <a:rPr lang="en-GB">
                <a:solidFill>
                  <a:schemeClr val="dk1"/>
                </a:solidFill>
                <a:latin typeface="Poppins"/>
                <a:ea typeface="Poppins"/>
                <a:cs typeface="Poppins"/>
                <a:sym typeface="Poppins"/>
              </a:rPr>
              <a:t>buttons use a value attribute that should not be left blank as it is used by screen readers to announce the buttons role.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rgbClr val="FFD966"/>
                </a:solidFill>
                <a:latin typeface="Courier New"/>
                <a:ea typeface="Courier New"/>
                <a:cs typeface="Courier New"/>
                <a:sym typeface="Courier New"/>
              </a:rPr>
              <a:t>Button</a:t>
            </a:r>
            <a:r>
              <a:rPr lang="en-GB">
                <a:solidFill>
                  <a:srgbClr val="FFD966"/>
                </a:solidFill>
                <a:latin typeface="Poppins"/>
                <a:ea typeface="Poppins"/>
                <a:cs typeface="Poppins"/>
                <a:sym typeface="Poppins"/>
              </a:rPr>
              <a:t> </a:t>
            </a:r>
            <a:r>
              <a:rPr lang="en-GB">
                <a:solidFill>
                  <a:schemeClr val="dk1"/>
                </a:solidFill>
                <a:latin typeface="Poppins"/>
                <a:ea typeface="Poppins"/>
                <a:cs typeface="Poppins"/>
                <a:sym typeface="Poppins"/>
              </a:rPr>
              <a:t>elements contain nested text which instead is used to announce the buttons role.</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23"/>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49" name="Google Shape;149;p23"/>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Checkboxes and radio buttons</a:t>
            </a:r>
            <a:endParaRPr/>
          </a:p>
          <a:p>
            <a:pPr indent="0" lvl="0" marL="0" rtl="0" algn="l">
              <a:spcBef>
                <a:spcPts val="1600"/>
              </a:spcBef>
              <a:spcAft>
                <a:spcPts val="1600"/>
              </a:spcAft>
              <a:buNone/>
            </a:pPr>
            <a:r>
              <a:t/>
            </a:r>
            <a:endParaRPr/>
          </a:p>
        </p:txBody>
      </p:sp>
      <p:pic>
        <p:nvPicPr>
          <p:cNvPr id="150" name="Google Shape;150;p23"/>
          <p:cNvPicPr preferRelativeResize="0"/>
          <p:nvPr/>
        </p:nvPicPr>
        <p:blipFill>
          <a:blip r:embed="rId3">
            <a:alphaModFix/>
          </a:blip>
          <a:stretch>
            <a:fillRect/>
          </a:stretch>
        </p:blipFill>
        <p:spPr>
          <a:xfrm>
            <a:off x="313075" y="2627825"/>
            <a:ext cx="5628300" cy="2283300"/>
          </a:xfrm>
          <a:prstGeom prst="roundRect">
            <a:avLst>
              <a:gd fmla="val 4126" name="adj"/>
            </a:avLst>
          </a:prstGeom>
          <a:noFill/>
          <a:ln>
            <a:noFill/>
          </a:ln>
        </p:spPr>
      </p:pic>
      <p:sp>
        <p:nvSpPr>
          <p:cNvPr id="151" name="Google Shape;151;p23"/>
          <p:cNvSpPr txBox="1"/>
          <p:nvPr>
            <p:ph idx="2" type="body"/>
          </p:nvPr>
        </p:nvSpPr>
        <p:spPr>
          <a:xfrm>
            <a:off x="313075" y="1512600"/>
            <a:ext cx="6977400" cy="9846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Using </a:t>
            </a:r>
            <a:r>
              <a:rPr lang="en-GB">
                <a:solidFill>
                  <a:srgbClr val="FFD966"/>
                </a:solidFill>
                <a:latin typeface="Courier New"/>
                <a:ea typeface="Courier New"/>
                <a:cs typeface="Courier New"/>
                <a:sym typeface="Courier New"/>
              </a:rPr>
              <a:t>fieldset</a:t>
            </a:r>
            <a:r>
              <a:rPr lang="en-GB">
                <a:solidFill>
                  <a:srgbClr val="FFD966"/>
                </a:solidFill>
                <a:latin typeface="Poppins"/>
                <a:ea typeface="Poppins"/>
                <a:cs typeface="Poppins"/>
                <a:sym typeface="Poppins"/>
              </a:rPr>
              <a:t> </a:t>
            </a:r>
            <a:r>
              <a:rPr lang="en-GB">
                <a:solidFill>
                  <a:schemeClr val="dk1"/>
                </a:solidFill>
                <a:latin typeface="Poppins"/>
                <a:ea typeface="Poppins"/>
                <a:cs typeface="Poppins"/>
                <a:sym typeface="Poppins"/>
              </a:rPr>
              <a:t>and </a:t>
            </a:r>
            <a:r>
              <a:rPr lang="en-GB">
                <a:solidFill>
                  <a:srgbClr val="FFD966"/>
                </a:solidFill>
                <a:latin typeface="Courier New"/>
                <a:ea typeface="Courier New"/>
                <a:cs typeface="Courier New"/>
                <a:sym typeface="Courier New"/>
              </a:rPr>
              <a:t>legend</a:t>
            </a:r>
            <a:r>
              <a:rPr lang="en-GB">
                <a:solidFill>
                  <a:srgbClr val="FFD966"/>
                </a:solidFill>
                <a:latin typeface="Poppins"/>
                <a:ea typeface="Poppins"/>
                <a:cs typeface="Poppins"/>
                <a:sym typeface="Poppins"/>
              </a:rPr>
              <a:t> </a:t>
            </a:r>
            <a:r>
              <a:rPr lang="en-GB">
                <a:solidFill>
                  <a:schemeClr val="dk1"/>
                </a:solidFill>
                <a:latin typeface="Poppins"/>
                <a:ea typeface="Poppins"/>
                <a:cs typeface="Poppins"/>
                <a:sym typeface="Poppins"/>
              </a:rPr>
              <a:t>attributes, related form elements can be grouped to allow screen readers to announce related content. Here th</a:t>
            </a:r>
            <a:r>
              <a:rPr lang="en-GB">
                <a:solidFill>
                  <a:schemeClr val="dk1"/>
                </a:solidFill>
                <a:latin typeface="Poppins"/>
                <a:ea typeface="Poppins"/>
                <a:cs typeface="Poppins"/>
                <a:sym typeface="Poppins"/>
              </a:rPr>
              <a:t>e label’s name is </a:t>
            </a:r>
            <a:r>
              <a:rPr lang="en-GB">
                <a:solidFill>
                  <a:schemeClr val="dk1"/>
                </a:solidFill>
                <a:latin typeface="Poppins"/>
                <a:ea typeface="Poppins"/>
                <a:cs typeface="Poppins"/>
                <a:sym typeface="Poppins"/>
              </a:rPr>
              <a:t>announced by screen readers.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Google Shape;156;p24"/>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57" name="Google Shape;157;p24"/>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Dropdowns</a:t>
            </a:r>
            <a:endParaRPr/>
          </a:p>
          <a:p>
            <a:pPr indent="0" lvl="0" marL="0" rtl="0" algn="l">
              <a:spcBef>
                <a:spcPts val="1600"/>
              </a:spcBef>
              <a:spcAft>
                <a:spcPts val="1600"/>
              </a:spcAft>
              <a:buNone/>
            </a:pPr>
            <a:r>
              <a:t/>
            </a:r>
            <a:endParaRPr/>
          </a:p>
        </p:txBody>
      </p:sp>
      <p:pic>
        <p:nvPicPr>
          <p:cNvPr id="158" name="Google Shape;158;p24"/>
          <p:cNvPicPr preferRelativeResize="0"/>
          <p:nvPr/>
        </p:nvPicPr>
        <p:blipFill>
          <a:blip r:embed="rId3">
            <a:alphaModFix/>
          </a:blip>
          <a:stretch>
            <a:fillRect/>
          </a:stretch>
        </p:blipFill>
        <p:spPr>
          <a:xfrm>
            <a:off x="313074" y="2564250"/>
            <a:ext cx="6780000" cy="2222400"/>
          </a:xfrm>
          <a:prstGeom prst="roundRect">
            <a:avLst>
              <a:gd fmla="val 5598" name="adj"/>
            </a:avLst>
          </a:prstGeom>
          <a:noFill/>
          <a:ln>
            <a:noFill/>
          </a:ln>
        </p:spPr>
      </p:pic>
      <p:sp>
        <p:nvSpPr>
          <p:cNvPr id="159" name="Google Shape;159;p24"/>
          <p:cNvSpPr txBox="1"/>
          <p:nvPr>
            <p:ph idx="2" type="body"/>
          </p:nvPr>
        </p:nvSpPr>
        <p:spPr>
          <a:xfrm>
            <a:off x="313075" y="1512600"/>
            <a:ext cx="6977400" cy="9846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The accessible name in the </a:t>
            </a:r>
            <a:r>
              <a:rPr lang="en-GB">
                <a:solidFill>
                  <a:srgbClr val="FFD966"/>
                </a:solidFill>
                <a:latin typeface="Courier New"/>
                <a:ea typeface="Courier New"/>
                <a:cs typeface="Courier New"/>
                <a:sym typeface="Courier New"/>
              </a:rPr>
              <a:t>select</a:t>
            </a:r>
            <a:r>
              <a:rPr lang="en-GB">
                <a:solidFill>
                  <a:srgbClr val="FFD966"/>
                </a:solidFill>
                <a:latin typeface="Poppins"/>
                <a:ea typeface="Poppins"/>
                <a:cs typeface="Poppins"/>
                <a:sym typeface="Poppins"/>
              </a:rPr>
              <a:t> </a:t>
            </a:r>
            <a:r>
              <a:rPr lang="en-GB">
                <a:solidFill>
                  <a:schemeClr val="dk1"/>
                </a:solidFill>
                <a:latin typeface="Poppins"/>
                <a:ea typeface="Poppins"/>
                <a:cs typeface="Poppins"/>
                <a:sym typeface="Poppins"/>
              </a:rPr>
              <a:t>element comes from the nested text inside the element. Here a custom button value has been used to change the button’s name.</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Google Shape;164;p25"/>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65" name="Google Shape;165;p25"/>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Error messages - Server side validation</a:t>
            </a:r>
            <a:endParaRPr/>
          </a:p>
        </p:txBody>
      </p:sp>
      <p:sp>
        <p:nvSpPr>
          <p:cNvPr id="166" name="Google Shape;166;p25"/>
          <p:cNvSpPr txBox="1"/>
          <p:nvPr>
            <p:ph idx="2" type="body"/>
          </p:nvPr>
        </p:nvSpPr>
        <p:spPr>
          <a:xfrm>
            <a:off x="313075" y="1512600"/>
            <a:ext cx="6977400" cy="19866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Update the page title to include “Form has errors”.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Give the error a heading level.</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Visually style the error in such a way that it is distinguishable from other content.</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Each error must be clear on which form field has the error and an example of how to fix it.</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same-page links to take users to the error.</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Google Shape;171;p26"/>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72" name="Google Shape;172;p26"/>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Error messages - Client side validation</a:t>
            </a:r>
            <a:endParaRPr/>
          </a:p>
        </p:txBody>
      </p:sp>
      <p:sp>
        <p:nvSpPr>
          <p:cNvPr id="173" name="Google Shape;173;p26"/>
          <p:cNvSpPr txBox="1"/>
          <p:nvPr>
            <p:ph idx="2" type="body"/>
          </p:nvPr>
        </p:nvSpPr>
        <p:spPr>
          <a:xfrm>
            <a:off x="313075" y="1512600"/>
            <a:ext cx="6977400" cy="24564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Visually style the error in such a way that it is distinguishable from other content.</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visual cues like colour and icons together to identify the form fields that have the errors.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a:t>
            </a:r>
            <a:r>
              <a:rPr lang="en-GB">
                <a:solidFill>
                  <a:srgbClr val="FFD966"/>
                </a:solidFill>
                <a:latin typeface="Courier New"/>
                <a:ea typeface="Courier New"/>
                <a:cs typeface="Courier New"/>
                <a:sym typeface="Courier New"/>
              </a:rPr>
              <a:t>aria-describedby</a:t>
            </a:r>
            <a:r>
              <a:rPr lang="en-GB">
                <a:solidFill>
                  <a:schemeClr val="dk1"/>
                </a:solidFill>
                <a:latin typeface="Poppins"/>
                <a:ea typeface="Poppins"/>
                <a:cs typeface="Poppins"/>
                <a:sym typeface="Poppins"/>
              </a:rPr>
              <a:t> to associate form fields with errors.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Provide an example of how to fix the issue.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27"/>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Forms</a:t>
            </a:r>
            <a:endParaRPr/>
          </a:p>
          <a:p>
            <a:pPr indent="0" lvl="0" marL="0" rtl="0" algn="l">
              <a:spcBef>
                <a:spcPts val="0"/>
              </a:spcBef>
              <a:spcAft>
                <a:spcPts val="0"/>
              </a:spcAft>
              <a:buNone/>
            </a:pPr>
            <a:r>
              <a:t/>
            </a:r>
            <a:endParaRPr/>
          </a:p>
        </p:txBody>
      </p:sp>
      <p:sp>
        <p:nvSpPr>
          <p:cNvPr id="179" name="Google Shape;179;p27"/>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Error messages</a:t>
            </a:r>
            <a:r>
              <a:rPr lang="en-GB"/>
              <a:t> - Preventing errors</a:t>
            </a:r>
            <a:endParaRPr/>
          </a:p>
        </p:txBody>
      </p:sp>
      <p:pic>
        <p:nvPicPr>
          <p:cNvPr id="180" name="Google Shape;180;p27"/>
          <p:cNvPicPr preferRelativeResize="0"/>
          <p:nvPr/>
        </p:nvPicPr>
        <p:blipFill>
          <a:blip r:embed="rId3">
            <a:alphaModFix/>
          </a:blip>
          <a:stretch>
            <a:fillRect/>
          </a:stretch>
        </p:blipFill>
        <p:spPr>
          <a:xfrm>
            <a:off x="313075" y="3038775"/>
            <a:ext cx="5674800" cy="1830000"/>
          </a:xfrm>
          <a:prstGeom prst="roundRect">
            <a:avLst>
              <a:gd fmla="val 4586" name="adj"/>
            </a:avLst>
          </a:prstGeom>
          <a:noFill/>
          <a:ln>
            <a:noFill/>
          </a:ln>
        </p:spPr>
      </p:pic>
      <p:sp>
        <p:nvSpPr>
          <p:cNvPr id="181" name="Google Shape;181;p27"/>
          <p:cNvSpPr txBox="1"/>
          <p:nvPr>
            <p:ph idx="2" type="body"/>
          </p:nvPr>
        </p:nvSpPr>
        <p:spPr>
          <a:xfrm>
            <a:off x="313075" y="1512600"/>
            <a:ext cx="6977400" cy="15261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Identify required fields using ‘(required)’ or an asterisk ‘*’.</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a:t>
            </a:r>
            <a:r>
              <a:rPr lang="en-GB">
                <a:solidFill>
                  <a:srgbClr val="FFD966"/>
                </a:solidFill>
                <a:latin typeface="Courier New"/>
                <a:ea typeface="Courier New"/>
                <a:cs typeface="Courier New"/>
                <a:sym typeface="Courier New"/>
              </a:rPr>
              <a:t>aria-required</a:t>
            </a:r>
            <a:r>
              <a:rPr lang="en-GB">
                <a:solidFill>
                  <a:srgbClr val="FFD966"/>
                </a:solidFill>
                <a:latin typeface="Poppins"/>
                <a:ea typeface="Poppins"/>
                <a:cs typeface="Poppins"/>
                <a:sym typeface="Poppins"/>
              </a:rPr>
              <a:t> </a:t>
            </a:r>
            <a:r>
              <a:rPr lang="en-GB">
                <a:solidFill>
                  <a:schemeClr val="dk1"/>
                </a:solidFill>
                <a:latin typeface="Poppins"/>
                <a:ea typeface="Poppins"/>
                <a:cs typeface="Poppins"/>
                <a:sym typeface="Poppins"/>
              </a:rPr>
              <a:t>to provide additional confirmation to screen reader users.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Utilise the </a:t>
            </a:r>
            <a:r>
              <a:rPr lang="en-GB">
                <a:solidFill>
                  <a:srgbClr val="FFD966"/>
                </a:solidFill>
                <a:latin typeface="Courier New"/>
                <a:ea typeface="Courier New"/>
                <a:cs typeface="Courier New"/>
                <a:sym typeface="Courier New"/>
              </a:rPr>
              <a:t>autocomplete</a:t>
            </a:r>
            <a:r>
              <a:rPr lang="en-GB">
                <a:solidFill>
                  <a:schemeClr val="dk1"/>
                </a:solidFill>
                <a:latin typeface="Courier New"/>
                <a:ea typeface="Courier New"/>
                <a:cs typeface="Courier New"/>
                <a:sym typeface="Courier New"/>
              </a:rPr>
              <a:t> </a:t>
            </a:r>
            <a:r>
              <a:rPr lang="en-GB">
                <a:solidFill>
                  <a:schemeClr val="dk1"/>
                </a:solidFill>
                <a:latin typeface="Poppins"/>
                <a:ea typeface="Poppins"/>
                <a:cs typeface="Poppins"/>
                <a:sym typeface="Poppins"/>
              </a:rPr>
              <a:t>attribute to autofill know values into fields.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 name="Shape 47"/>
        <p:cNvGrpSpPr/>
        <p:nvPr/>
      </p:nvGrpSpPr>
      <p:grpSpPr>
        <a:xfrm>
          <a:off x="0" y="0"/>
          <a:ext cx="0" cy="0"/>
          <a:chOff x="0" y="0"/>
          <a:chExt cx="0" cy="0"/>
        </a:xfrm>
      </p:grpSpPr>
      <p:sp>
        <p:nvSpPr>
          <p:cNvPr id="48" name="Google Shape;48;p10"/>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Today’s topics</a:t>
            </a:r>
            <a:endParaRPr/>
          </a:p>
        </p:txBody>
      </p:sp>
      <p:sp>
        <p:nvSpPr>
          <p:cNvPr id="49" name="Google Shape;49;p10"/>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457200" rtl="0" algn="l">
              <a:lnSpc>
                <a:spcPct val="100000"/>
              </a:lnSpc>
              <a:spcBef>
                <a:spcPts val="300"/>
              </a:spcBef>
              <a:spcAft>
                <a:spcPts val="0"/>
              </a:spcAft>
              <a:buNone/>
            </a:pPr>
            <a:r>
              <a:t/>
            </a:r>
            <a:endParaRPr sz="1800">
              <a:solidFill>
                <a:srgbClr val="7CC08A"/>
              </a:solidFill>
              <a:latin typeface="Poppins Medium"/>
              <a:ea typeface="Poppins Medium"/>
              <a:cs typeface="Poppins Medium"/>
              <a:sym typeface="Poppins Medium"/>
            </a:endParaRPr>
          </a:p>
        </p:txBody>
      </p:sp>
      <p:pic>
        <p:nvPicPr>
          <p:cNvPr id="50" name="Google Shape;50;p10"/>
          <p:cNvPicPr preferRelativeResize="0"/>
          <p:nvPr/>
        </p:nvPicPr>
        <p:blipFill rotWithShape="1">
          <a:blip r:embed="rId3">
            <a:alphaModFix amt="76000"/>
          </a:blip>
          <a:srcRect b="6999" l="0" r="0" t="7008"/>
          <a:stretch/>
        </p:blipFill>
        <p:spPr>
          <a:xfrm>
            <a:off x="4842948" y="2434900"/>
            <a:ext cx="4059000" cy="2327100"/>
          </a:xfrm>
          <a:prstGeom prst="roundRect">
            <a:avLst>
              <a:gd fmla="val 3909" name="adj"/>
            </a:avLst>
          </a:prstGeom>
          <a:noFill/>
          <a:ln>
            <a:noFill/>
          </a:ln>
        </p:spPr>
      </p:pic>
      <p:sp>
        <p:nvSpPr>
          <p:cNvPr id="51" name="Google Shape;51;p10"/>
          <p:cNvSpPr txBox="1"/>
          <p:nvPr>
            <p:ph idx="2" type="body"/>
          </p:nvPr>
        </p:nvSpPr>
        <p:spPr>
          <a:xfrm>
            <a:off x="313075" y="1512600"/>
            <a:ext cx="6977400" cy="3117900"/>
          </a:xfrm>
          <a:prstGeom prst="rect">
            <a:avLst/>
          </a:prstGeom>
        </p:spPr>
        <p:txBody>
          <a:bodyPr anchorCtr="0" anchor="t" bIns="91425" lIns="91425" spcFirstLastPara="1" rIns="91425" wrap="square" tIns="91425">
            <a:noAutofit/>
          </a:bodyPr>
          <a:lstStyle/>
          <a:p>
            <a:pPr indent="-330200" lvl="0" marL="457200" rtl="0" algn="l">
              <a:lnSpc>
                <a:spcPct val="100000"/>
              </a:lnSpc>
              <a:spcBef>
                <a:spcPts val="300"/>
              </a:spcBef>
              <a:spcAft>
                <a:spcPts val="0"/>
              </a:spcAft>
              <a:buClr>
                <a:srgbClr val="FFFFFF"/>
              </a:buClr>
              <a:buSzPts val="1600"/>
              <a:buFont typeface="Poppins Medium"/>
              <a:buChar char="●"/>
            </a:pPr>
            <a:r>
              <a:rPr lang="en-GB">
                <a:solidFill>
                  <a:srgbClr val="FFFFFF"/>
                </a:solidFill>
              </a:rPr>
              <a:t>Headings</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Focus management</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Links</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Images</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Forms</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Iframes</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Multimedia</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Colour contrast</a:t>
            </a:r>
            <a:endParaRPr>
              <a:solidFill>
                <a:srgbClr val="FFFFFF"/>
              </a:solidFill>
            </a:endParaRPr>
          </a:p>
          <a:p>
            <a:pPr indent="-330200" lvl="0" marL="457200" rtl="0" algn="l">
              <a:lnSpc>
                <a:spcPct val="100000"/>
              </a:lnSpc>
              <a:spcBef>
                <a:spcPts val="0"/>
              </a:spcBef>
              <a:spcAft>
                <a:spcPts val="0"/>
              </a:spcAft>
              <a:buClr>
                <a:srgbClr val="FFFFFF"/>
              </a:buClr>
              <a:buSzPts val="1600"/>
              <a:buFont typeface="Poppins Medium"/>
              <a:buChar char="●"/>
            </a:pPr>
            <a:r>
              <a:rPr lang="en-GB">
                <a:solidFill>
                  <a:srgbClr val="FFFFFF"/>
                </a:solidFill>
              </a:rPr>
              <a:t>Accessible copy</a:t>
            </a:r>
            <a:endParaRPr>
              <a:solidFill>
                <a:srgbClr val="FFFFFF"/>
              </a:solidFill>
            </a:endParaRPr>
          </a:p>
          <a:p>
            <a:pPr indent="0" lvl="0" marL="0" rtl="0" algn="l">
              <a:spcBef>
                <a:spcPts val="0"/>
              </a:spcBef>
              <a:spcAft>
                <a:spcPts val="1600"/>
              </a:spcAft>
              <a:buNone/>
            </a:pPr>
            <a:r>
              <a:t/>
            </a:r>
            <a:endParaRPr>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8"/>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Iframes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87" name="Google Shape;187;p28"/>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Titles</a:t>
            </a:r>
            <a:endParaRPr/>
          </a:p>
          <a:p>
            <a:pPr indent="0" lvl="0" marL="0" rtl="0" algn="l">
              <a:spcBef>
                <a:spcPts val="1600"/>
              </a:spcBef>
              <a:spcAft>
                <a:spcPts val="1600"/>
              </a:spcAft>
              <a:buNone/>
            </a:pPr>
            <a:r>
              <a:t/>
            </a:r>
            <a:endParaRPr/>
          </a:p>
        </p:txBody>
      </p:sp>
      <p:pic>
        <p:nvPicPr>
          <p:cNvPr id="188" name="Google Shape;188;p28"/>
          <p:cNvPicPr preferRelativeResize="0"/>
          <p:nvPr/>
        </p:nvPicPr>
        <p:blipFill>
          <a:blip r:embed="rId3">
            <a:alphaModFix/>
          </a:blip>
          <a:stretch>
            <a:fillRect/>
          </a:stretch>
        </p:blipFill>
        <p:spPr>
          <a:xfrm>
            <a:off x="4294900" y="2376775"/>
            <a:ext cx="4579200" cy="2377500"/>
          </a:xfrm>
          <a:prstGeom prst="roundRect">
            <a:avLst>
              <a:gd fmla="val 3422" name="adj"/>
            </a:avLst>
          </a:prstGeom>
          <a:noFill/>
          <a:ln>
            <a:noFill/>
          </a:ln>
        </p:spPr>
      </p:pic>
      <p:sp>
        <p:nvSpPr>
          <p:cNvPr id="189" name="Google Shape;189;p28"/>
          <p:cNvSpPr txBox="1"/>
          <p:nvPr>
            <p:ph idx="2" type="body"/>
          </p:nvPr>
        </p:nvSpPr>
        <p:spPr>
          <a:xfrm>
            <a:off x="313075" y="1512600"/>
            <a:ext cx="6977400" cy="6579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Iframes that have meaningful content, require a title using the title attribute.</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
        <p:nvSpPr>
          <p:cNvPr id="190" name="Google Shape;190;p28"/>
          <p:cNvSpPr txBox="1"/>
          <p:nvPr/>
        </p:nvSpPr>
        <p:spPr>
          <a:xfrm>
            <a:off x="307450" y="2376775"/>
            <a:ext cx="3832200" cy="2377500"/>
          </a:xfrm>
          <a:prstGeom prst="rect">
            <a:avLst/>
          </a:prstGeom>
          <a:noFill/>
          <a:ln>
            <a:noFill/>
          </a:ln>
        </p:spPr>
        <p:txBody>
          <a:bodyPr anchorCtr="0" anchor="t" bIns="91425" lIns="91425" spcFirstLastPara="1" rIns="91425" wrap="square" tIns="91425">
            <a:noAutofit/>
          </a:bodyPr>
          <a:lstStyle/>
          <a:p>
            <a:pPr indent="0" lvl="0" marL="0" marR="190500" rtl="0" algn="l">
              <a:lnSpc>
                <a:spcPct val="115000"/>
              </a:lnSpc>
              <a:spcBef>
                <a:spcPts val="0"/>
              </a:spcBef>
              <a:spcAft>
                <a:spcPts val="0"/>
              </a:spcAft>
              <a:buNone/>
            </a:pPr>
            <a:r>
              <a:rPr lang="en-GB" sz="1600">
                <a:solidFill>
                  <a:srgbClr val="FFD966"/>
                </a:solidFill>
                <a:latin typeface="Courier New"/>
                <a:ea typeface="Courier New"/>
                <a:cs typeface="Courier New"/>
                <a:sym typeface="Courier New"/>
              </a:rPr>
              <a:t>&lt;iframe title=“Leech Jar” src="https://sketchfab.com/3d-models/pharmacy-leech-jar-animated-35fa37eac41f49eda5a6d933c1d96bd3/embed?preload=1"&gt;</a:t>
            </a:r>
            <a:endParaRPr sz="1600">
              <a:solidFill>
                <a:srgbClr val="FFD966"/>
              </a:solidFill>
              <a:latin typeface="Courier New"/>
              <a:ea typeface="Courier New"/>
              <a:cs typeface="Courier New"/>
              <a:sym typeface="Courier New"/>
            </a:endParaRPr>
          </a:p>
          <a:p>
            <a:pPr indent="0" lvl="0" marL="457200" marR="190500" rtl="0" algn="l">
              <a:lnSpc>
                <a:spcPct val="115000"/>
              </a:lnSpc>
              <a:spcBef>
                <a:spcPts val="0"/>
              </a:spcBef>
              <a:spcAft>
                <a:spcPts val="0"/>
              </a:spcAft>
              <a:buNone/>
            </a:pPr>
            <a:r>
              <a:t/>
            </a:r>
            <a:endParaRPr sz="1600">
              <a:solidFill>
                <a:srgbClr val="FFD966"/>
              </a:solidFill>
              <a:latin typeface="Poppins"/>
              <a:ea typeface="Poppins"/>
              <a:cs typeface="Poppins"/>
              <a:sym typeface="Poppins"/>
            </a:endParaRPr>
          </a:p>
          <a:p>
            <a:pPr indent="0" lvl="0" marL="0" rtl="0" algn="l">
              <a:spcBef>
                <a:spcPts val="0"/>
              </a:spcBef>
              <a:spcAft>
                <a:spcPts val="0"/>
              </a:spcAft>
              <a:buNone/>
            </a:pPr>
            <a:r>
              <a:t/>
            </a:r>
            <a:endParaRPr>
              <a:solidFill>
                <a:srgbClr val="FFD966"/>
              </a:solidFill>
              <a:latin typeface="Poppins"/>
              <a:ea typeface="Poppins"/>
              <a:cs typeface="Poppins"/>
              <a:sym typeface="Poppi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29"/>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Iframes</a:t>
            </a:r>
            <a:endParaRPr/>
          </a:p>
          <a:p>
            <a:pPr indent="0" lvl="0" marL="0" rtl="0" algn="l">
              <a:spcBef>
                <a:spcPts val="0"/>
              </a:spcBef>
              <a:spcAft>
                <a:spcPts val="0"/>
              </a:spcAft>
              <a:buNone/>
            </a:pPr>
            <a:r>
              <a:t/>
            </a:r>
            <a:endParaRPr/>
          </a:p>
        </p:txBody>
      </p:sp>
      <p:sp>
        <p:nvSpPr>
          <p:cNvPr id="196" name="Google Shape;196;p29"/>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Aria-hidden</a:t>
            </a:r>
            <a:endParaRPr/>
          </a:p>
          <a:p>
            <a:pPr indent="0" lvl="0" marL="0" rtl="0" algn="l">
              <a:spcBef>
                <a:spcPts val="1600"/>
              </a:spcBef>
              <a:spcAft>
                <a:spcPts val="1600"/>
              </a:spcAft>
              <a:buNone/>
            </a:pPr>
            <a:r>
              <a:t/>
            </a:r>
            <a:endParaRPr/>
          </a:p>
        </p:txBody>
      </p:sp>
      <p:sp>
        <p:nvSpPr>
          <p:cNvPr id="197" name="Google Shape;197;p29"/>
          <p:cNvSpPr txBox="1"/>
          <p:nvPr>
            <p:ph idx="2" type="body"/>
          </p:nvPr>
        </p:nvSpPr>
        <p:spPr>
          <a:xfrm>
            <a:off x="313075" y="1512600"/>
            <a:ext cx="6977400" cy="5271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Hide iframes that aren’t readable with </a:t>
            </a:r>
            <a:r>
              <a:rPr lang="en-GB">
                <a:solidFill>
                  <a:schemeClr val="dk1"/>
                </a:solidFill>
                <a:latin typeface="Courier New"/>
                <a:ea typeface="Courier New"/>
                <a:cs typeface="Courier New"/>
                <a:sym typeface="Courier New"/>
              </a:rPr>
              <a:t>aria-hidden.</a:t>
            </a:r>
            <a:endParaRPr/>
          </a:p>
        </p:txBody>
      </p:sp>
      <p:sp>
        <p:nvSpPr>
          <p:cNvPr id="198" name="Google Shape;198;p29"/>
          <p:cNvSpPr txBox="1"/>
          <p:nvPr/>
        </p:nvSpPr>
        <p:spPr>
          <a:xfrm>
            <a:off x="315250" y="2376775"/>
            <a:ext cx="3699900" cy="2336700"/>
          </a:xfrm>
          <a:prstGeom prst="rect">
            <a:avLst/>
          </a:prstGeom>
          <a:noFill/>
          <a:ln>
            <a:noFill/>
          </a:ln>
        </p:spPr>
        <p:txBody>
          <a:bodyPr anchorCtr="0" anchor="t" bIns="91425" lIns="91425" spcFirstLastPara="1" rIns="91425" wrap="square" tIns="91425">
            <a:noAutofit/>
          </a:bodyPr>
          <a:lstStyle/>
          <a:p>
            <a:pPr indent="0" lvl="0" marL="0" marR="190500" rtl="0" algn="l">
              <a:lnSpc>
                <a:spcPct val="115000"/>
              </a:lnSpc>
              <a:spcBef>
                <a:spcPts val="0"/>
              </a:spcBef>
              <a:spcAft>
                <a:spcPts val="0"/>
              </a:spcAft>
              <a:buNone/>
            </a:pPr>
            <a:r>
              <a:rPr lang="en-GB" sz="1600">
                <a:solidFill>
                  <a:srgbClr val="FFD966"/>
                </a:solidFill>
                <a:latin typeface="Courier New"/>
                <a:ea typeface="Courier New"/>
                <a:cs typeface="Courier New"/>
                <a:sym typeface="Courier New"/>
              </a:rPr>
              <a:t>&lt;iframe title=“Leech Jar” src="https://sketchfab.com/3d-models/pharmacy-leech-jar-animated-35fa37eac41f49eda5a6d933c1d96bd3/embed?preload=1"aria-hidden="true"&gt;</a:t>
            </a:r>
            <a:endParaRPr>
              <a:solidFill>
                <a:srgbClr val="FFD966"/>
              </a:solidFill>
              <a:latin typeface="Poppins"/>
              <a:ea typeface="Poppins"/>
              <a:cs typeface="Poppins"/>
              <a:sym typeface="Poppins"/>
            </a:endParaRPr>
          </a:p>
        </p:txBody>
      </p:sp>
      <p:pic>
        <p:nvPicPr>
          <p:cNvPr id="199" name="Google Shape;199;p29"/>
          <p:cNvPicPr preferRelativeResize="0"/>
          <p:nvPr/>
        </p:nvPicPr>
        <p:blipFill>
          <a:blip r:embed="rId3">
            <a:alphaModFix/>
          </a:blip>
          <a:stretch>
            <a:fillRect/>
          </a:stretch>
        </p:blipFill>
        <p:spPr>
          <a:xfrm>
            <a:off x="4294900" y="2376775"/>
            <a:ext cx="4579200" cy="2377500"/>
          </a:xfrm>
          <a:prstGeom prst="roundRect">
            <a:avLst>
              <a:gd fmla="val 3633" name="adj"/>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30"/>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Multimedia</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05" name="Google Shape;205;p30"/>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Video and audio</a:t>
            </a:r>
            <a:endParaRPr/>
          </a:p>
        </p:txBody>
      </p:sp>
      <p:pic>
        <p:nvPicPr>
          <p:cNvPr id="206" name="Google Shape;206;p30"/>
          <p:cNvPicPr preferRelativeResize="0"/>
          <p:nvPr/>
        </p:nvPicPr>
        <p:blipFill rotWithShape="1">
          <a:blip r:embed="rId3">
            <a:alphaModFix/>
          </a:blip>
          <a:srcRect b="0" l="0" r="0" t="2789"/>
          <a:stretch/>
        </p:blipFill>
        <p:spPr>
          <a:xfrm>
            <a:off x="4361075" y="1910675"/>
            <a:ext cx="4594800" cy="2086200"/>
          </a:xfrm>
          <a:prstGeom prst="roundRect">
            <a:avLst>
              <a:gd fmla="val 5063" name="adj"/>
            </a:avLst>
          </a:prstGeom>
          <a:noFill/>
          <a:ln>
            <a:noFill/>
          </a:ln>
        </p:spPr>
      </p:pic>
      <p:sp>
        <p:nvSpPr>
          <p:cNvPr id="207" name="Google Shape;207;p30"/>
          <p:cNvSpPr txBox="1"/>
          <p:nvPr>
            <p:ph idx="2" type="body"/>
          </p:nvPr>
        </p:nvSpPr>
        <p:spPr>
          <a:xfrm>
            <a:off x="313075" y="1512600"/>
            <a:ext cx="3841500" cy="33567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Captions and transcripts for audio content.</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Include every important sound - not just speech.</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chemeClr val="dk1"/>
                </a:solidFill>
                <a:latin typeface="Poppins"/>
                <a:ea typeface="Poppins"/>
                <a:cs typeface="Poppins"/>
                <a:sym typeface="Poppins"/>
              </a:rPr>
              <a:t>Audio descriptive tracks for video.</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Include descriptions of actions occurring on screen that are essential to understanding.</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sp>
        <p:nvSpPr>
          <p:cNvPr id="212" name="Google Shape;212;p31"/>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Multimedia</a:t>
            </a:r>
            <a:endParaRPr/>
          </a:p>
          <a:p>
            <a:pPr indent="0" lvl="0" marL="0" rtl="0" algn="l">
              <a:spcBef>
                <a:spcPts val="0"/>
              </a:spcBef>
              <a:spcAft>
                <a:spcPts val="0"/>
              </a:spcAft>
              <a:buNone/>
            </a:pPr>
            <a:r>
              <a:t/>
            </a:r>
            <a:endParaRPr/>
          </a:p>
        </p:txBody>
      </p:sp>
      <p:sp>
        <p:nvSpPr>
          <p:cNvPr id="213" name="Google Shape;213;p31"/>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Automatic content</a:t>
            </a:r>
            <a:endParaRPr/>
          </a:p>
        </p:txBody>
      </p:sp>
      <p:pic>
        <p:nvPicPr>
          <p:cNvPr id="214" name="Google Shape;214;p31"/>
          <p:cNvPicPr preferRelativeResize="0"/>
          <p:nvPr/>
        </p:nvPicPr>
        <p:blipFill>
          <a:blip r:embed="rId3">
            <a:alphaModFix/>
          </a:blip>
          <a:stretch>
            <a:fillRect/>
          </a:stretch>
        </p:blipFill>
        <p:spPr>
          <a:xfrm>
            <a:off x="313075" y="2327025"/>
            <a:ext cx="4870800" cy="2484600"/>
          </a:xfrm>
          <a:prstGeom prst="roundRect">
            <a:avLst>
              <a:gd fmla="val 5617" name="adj"/>
            </a:avLst>
          </a:prstGeom>
          <a:noFill/>
          <a:ln>
            <a:noFill/>
          </a:ln>
        </p:spPr>
      </p:pic>
      <p:sp>
        <p:nvSpPr>
          <p:cNvPr id="215" name="Google Shape;215;p31"/>
          <p:cNvSpPr txBox="1"/>
          <p:nvPr>
            <p:ph idx="2" type="body"/>
          </p:nvPr>
        </p:nvSpPr>
        <p:spPr>
          <a:xfrm>
            <a:off x="313075" y="1512600"/>
            <a:ext cx="6977400" cy="9510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For automatically playing content controls should be present to pause, stop or hide.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sp>
        <p:nvSpPr>
          <p:cNvPr id="220" name="Google Shape;220;p32"/>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Colour contrast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21" name="Google Shape;221;p32"/>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Checking contrast</a:t>
            </a:r>
            <a:endParaRPr/>
          </a:p>
        </p:txBody>
      </p:sp>
      <p:pic>
        <p:nvPicPr>
          <p:cNvPr id="222" name="Google Shape;222;p32"/>
          <p:cNvPicPr preferRelativeResize="0"/>
          <p:nvPr/>
        </p:nvPicPr>
        <p:blipFill>
          <a:blip r:embed="rId3">
            <a:alphaModFix/>
          </a:blip>
          <a:stretch>
            <a:fillRect/>
          </a:stretch>
        </p:blipFill>
        <p:spPr>
          <a:xfrm>
            <a:off x="313076" y="1512599"/>
            <a:ext cx="6977400" cy="2321100"/>
          </a:xfrm>
          <a:prstGeom prst="roundRect">
            <a:avLst>
              <a:gd fmla="val 3801" name="adj"/>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33"/>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p:txBody>
      </p:sp>
      <p:sp>
        <p:nvSpPr>
          <p:cNvPr id="228" name="Google Shape;228;p33"/>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457200" rtl="0" algn="l">
              <a:lnSpc>
                <a:spcPct val="100000"/>
              </a:lnSpc>
              <a:spcBef>
                <a:spcPts val="300"/>
              </a:spcBef>
              <a:spcAft>
                <a:spcPts val="0"/>
              </a:spcAft>
              <a:buNone/>
            </a:pPr>
            <a:r>
              <a:t/>
            </a:r>
            <a:endParaRPr>
              <a:solidFill>
                <a:srgbClr val="7CC08A"/>
              </a:solidFill>
              <a:latin typeface="Poppins Medium"/>
              <a:ea typeface="Poppins Medium"/>
              <a:cs typeface="Poppins Medium"/>
              <a:sym typeface="Poppins Medium"/>
            </a:endParaRPr>
          </a:p>
        </p:txBody>
      </p:sp>
      <p:sp>
        <p:nvSpPr>
          <p:cNvPr id="229" name="Google Shape;229;p33"/>
          <p:cNvSpPr txBox="1"/>
          <p:nvPr>
            <p:ph idx="2" type="body"/>
          </p:nvPr>
        </p:nvSpPr>
        <p:spPr>
          <a:xfrm>
            <a:off x="313075" y="1512600"/>
            <a:ext cx="6977400" cy="31179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FFFFFF"/>
              </a:buClr>
              <a:buSzPts val="1600"/>
              <a:buChar char="●"/>
            </a:pPr>
            <a:r>
              <a:rPr lang="en-GB">
                <a:solidFill>
                  <a:srgbClr val="FFFFFF"/>
                </a:solidFill>
              </a:rPr>
              <a:t>Help users to understand the content.</a:t>
            </a:r>
            <a:endParaRPr>
              <a:solidFill>
                <a:srgbClr val="FFFFFF"/>
              </a:solidFill>
            </a:endParaRPr>
          </a:p>
          <a:p>
            <a:pPr indent="-330200" lvl="0" marL="457200" rtl="0" algn="l">
              <a:spcBef>
                <a:spcPts val="0"/>
              </a:spcBef>
              <a:spcAft>
                <a:spcPts val="0"/>
              </a:spcAft>
              <a:buClr>
                <a:srgbClr val="FFFFFF"/>
              </a:buClr>
              <a:buSzPts val="1600"/>
              <a:buChar char="●"/>
            </a:pPr>
            <a:r>
              <a:rPr lang="en-GB">
                <a:solidFill>
                  <a:srgbClr val="FFFFFF"/>
                </a:solidFill>
              </a:rPr>
              <a:t>Help users to find assistance.</a:t>
            </a:r>
            <a:endParaRPr>
              <a:solidFill>
                <a:srgbClr val="FFFFFF"/>
              </a:solidFill>
            </a:endParaRPr>
          </a:p>
          <a:p>
            <a:pPr indent="-330200" lvl="0" marL="457200" rtl="0" algn="l">
              <a:spcBef>
                <a:spcPts val="0"/>
              </a:spcBef>
              <a:spcAft>
                <a:spcPts val="0"/>
              </a:spcAft>
              <a:buClr>
                <a:srgbClr val="FFFFFF"/>
              </a:buClr>
              <a:buSzPts val="1600"/>
              <a:buChar char="●"/>
            </a:pPr>
            <a:r>
              <a:rPr lang="en-GB">
                <a:solidFill>
                  <a:srgbClr val="FFFFFF"/>
                </a:solidFill>
              </a:rPr>
              <a:t>Use clear and understandable language.</a:t>
            </a:r>
            <a:endParaRPr>
              <a:solidFill>
                <a:srgbClr val="FFFFFF"/>
              </a:solidFill>
            </a:endParaRPr>
          </a:p>
          <a:p>
            <a:pPr indent="-330200" lvl="0" marL="457200" rtl="0" algn="l">
              <a:spcBef>
                <a:spcPts val="0"/>
              </a:spcBef>
              <a:spcAft>
                <a:spcPts val="0"/>
              </a:spcAft>
              <a:buClr>
                <a:srgbClr val="FFFFFF"/>
              </a:buClr>
              <a:buSzPts val="1600"/>
              <a:buChar char="●"/>
            </a:pPr>
            <a:r>
              <a:rPr lang="en-GB">
                <a:solidFill>
                  <a:srgbClr val="FFFFFF"/>
                </a:solidFill>
              </a:rPr>
              <a:t>Avoid barriers.</a:t>
            </a:r>
            <a:endParaRPr>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34"/>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35" name="Google Shape;235;p34"/>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to understand the content</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236" name="Google Shape;236;p34"/>
          <p:cNvSpPr txBox="1"/>
          <p:nvPr>
            <p:ph idx="2" type="body"/>
          </p:nvPr>
        </p:nvSpPr>
        <p:spPr>
          <a:xfrm>
            <a:off x="313075" y="1512600"/>
            <a:ext cx="6977400" cy="14502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the purpose of your page clear</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steps clear</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clear headings and visual structure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consistent design</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Google Shape;241;p35"/>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42" name="Google Shape;242;p35"/>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to understand the content</a:t>
            </a:r>
            <a:endParaRPr/>
          </a:p>
          <a:p>
            <a:pPr indent="0" lvl="0" marL="0" rtl="0" algn="l">
              <a:spcBef>
                <a:spcPts val="1600"/>
              </a:spcBef>
              <a:spcAft>
                <a:spcPts val="1600"/>
              </a:spcAft>
              <a:buNone/>
            </a:pPr>
            <a:r>
              <a:t/>
            </a:r>
            <a:endParaRPr/>
          </a:p>
        </p:txBody>
      </p:sp>
      <p:sp>
        <p:nvSpPr>
          <p:cNvPr id="243" name="Google Shape;243;p35"/>
          <p:cNvSpPr txBox="1"/>
          <p:nvPr>
            <p:ph idx="2" type="body"/>
          </p:nvPr>
        </p:nvSpPr>
        <p:spPr>
          <a:xfrm>
            <a:off x="313075" y="1512600"/>
            <a:ext cx="6977400" cy="4785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Make the purpose of your page clear.</a:t>
            </a:r>
            <a:endParaRPr>
              <a:solidFill>
                <a:schemeClr val="dk1"/>
              </a:solidFill>
              <a:latin typeface="Poppins"/>
              <a:ea typeface="Poppins"/>
              <a:cs typeface="Poppins"/>
              <a:sym typeface="Poppins"/>
            </a:endParaRPr>
          </a:p>
          <a:p>
            <a:pPr indent="-317500" lvl="0" marL="457200" marR="1905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A clear title or heading that summarises the page content.</a:t>
            </a:r>
            <a:endParaRPr sz="1000">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p36"/>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49" name="Google Shape;249;p36"/>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to understand the content</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id="250" name="Google Shape;250;p36"/>
          <p:cNvPicPr preferRelativeResize="0"/>
          <p:nvPr/>
        </p:nvPicPr>
        <p:blipFill>
          <a:blip r:embed="rId3">
            <a:alphaModFix/>
          </a:blip>
          <a:stretch>
            <a:fillRect/>
          </a:stretch>
        </p:blipFill>
        <p:spPr>
          <a:xfrm>
            <a:off x="334075" y="2616900"/>
            <a:ext cx="6977400" cy="900900"/>
          </a:xfrm>
          <a:prstGeom prst="roundRect">
            <a:avLst>
              <a:gd fmla="val 5624" name="adj"/>
            </a:avLst>
          </a:prstGeom>
          <a:noFill/>
          <a:ln>
            <a:noFill/>
          </a:ln>
        </p:spPr>
      </p:pic>
      <p:sp>
        <p:nvSpPr>
          <p:cNvPr id="251" name="Google Shape;251;p36"/>
          <p:cNvSpPr txBox="1"/>
          <p:nvPr>
            <p:ph idx="2" type="body"/>
          </p:nvPr>
        </p:nvSpPr>
        <p:spPr>
          <a:xfrm>
            <a:off x="313075" y="1512600"/>
            <a:ext cx="6977400" cy="11043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Make steps clear.</a:t>
            </a:r>
            <a:endParaRPr>
              <a:solidFill>
                <a:schemeClr val="dk1"/>
              </a:solidFill>
              <a:latin typeface="Poppins"/>
              <a:ea typeface="Poppins"/>
              <a:cs typeface="Poppins"/>
              <a:sym typeface="Poppins"/>
            </a:endParaRPr>
          </a:p>
          <a:p>
            <a:pPr indent="-317500" lvl="0" marL="457200" marR="1905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Use signposts such as breadcrumbs for tasks with multiple steps.</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7"/>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57" name="Google Shape;257;p37"/>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to understand the content</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
        <p:nvSpPr>
          <p:cNvPr id="258" name="Google Shape;258;p37"/>
          <p:cNvSpPr txBox="1"/>
          <p:nvPr>
            <p:ph idx="2" type="body"/>
          </p:nvPr>
        </p:nvSpPr>
        <p:spPr>
          <a:xfrm>
            <a:off x="313075" y="1512600"/>
            <a:ext cx="6977400" cy="15039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Use clear headings and visual structure.</a:t>
            </a:r>
            <a:endParaRPr>
              <a:solidFill>
                <a:schemeClr val="dk1"/>
              </a:solidFill>
              <a:latin typeface="Poppins"/>
              <a:ea typeface="Poppins"/>
              <a:cs typeface="Poppins"/>
              <a:sym typeface="Poppins"/>
            </a:endParaRPr>
          </a:p>
          <a:p>
            <a:pPr indent="-317500" lvl="0" marL="457200" marR="1905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Users should be able to visually identify headings and subheadings with white space used to identify related items of content.</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 name="Shape 55"/>
        <p:cNvGrpSpPr/>
        <p:nvPr/>
      </p:nvGrpSpPr>
      <p:grpSpPr>
        <a:xfrm>
          <a:off x="0" y="0"/>
          <a:ext cx="0" cy="0"/>
          <a:chOff x="0" y="0"/>
          <a:chExt cx="0" cy="0"/>
        </a:xfrm>
      </p:grpSpPr>
      <p:sp>
        <p:nvSpPr>
          <p:cNvPr id="56" name="Google Shape;56;p11"/>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Headings</a:t>
            </a:r>
            <a:endParaRPr/>
          </a:p>
          <a:p>
            <a:pPr indent="0" lvl="0" marL="0" rtl="0" algn="l">
              <a:spcBef>
                <a:spcPts val="0"/>
              </a:spcBef>
              <a:spcAft>
                <a:spcPts val="0"/>
              </a:spcAft>
              <a:buNone/>
            </a:pPr>
            <a:r>
              <a:t/>
            </a:r>
            <a:endParaRPr/>
          </a:p>
        </p:txBody>
      </p:sp>
      <p:sp>
        <p:nvSpPr>
          <p:cNvPr id="57" name="Google Shape;57;p11"/>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Headings should be useful and informative</a:t>
            </a:r>
            <a:endParaRPr/>
          </a:p>
          <a:p>
            <a:pPr indent="0" lvl="0" marL="0" rtl="0" algn="l">
              <a:spcBef>
                <a:spcPts val="1600"/>
              </a:spcBef>
              <a:spcAft>
                <a:spcPts val="1600"/>
              </a:spcAft>
              <a:buNone/>
            </a:pPr>
            <a:r>
              <a:t/>
            </a:r>
            <a:endParaRPr/>
          </a:p>
        </p:txBody>
      </p:sp>
      <p:pic>
        <p:nvPicPr>
          <p:cNvPr id="58" name="Google Shape;58;p11"/>
          <p:cNvPicPr preferRelativeResize="0"/>
          <p:nvPr/>
        </p:nvPicPr>
        <p:blipFill>
          <a:blip r:embed="rId3">
            <a:alphaModFix/>
          </a:blip>
          <a:stretch>
            <a:fillRect/>
          </a:stretch>
        </p:blipFill>
        <p:spPr>
          <a:xfrm>
            <a:off x="313075" y="1512600"/>
            <a:ext cx="6977400" cy="3278700"/>
          </a:xfrm>
          <a:prstGeom prst="roundRect">
            <a:avLst>
              <a:gd fmla="val 3877" name="adj"/>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Google Shape;263;p38"/>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64" name="Google Shape;264;p38"/>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to understand the content</a:t>
            </a:r>
            <a:endParaRPr/>
          </a:p>
          <a:p>
            <a:pPr indent="0" lvl="0" marL="0" rtl="0" algn="l">
              <a:spcBef>
                <a:spcPts val="1600"/>
              </a:spcBef>
              <a:spcAft>
                <a:spcPts val="1600"/>
              </a:spcAft>
              <a:buNone/>
            </a:pPr>
            <a:r>
              <a:t/>
            </a:r>
            <a:endParaRPr/>
          </a:p>
        </p:txBody>
      </p:sp>
      <p:sp>
        <p:nvSpPr>
          <p:cNvPr id="265" name="Google Shape;265;p38"/>
          <p:cNvSpPr txBox="1"/>
          <p:nvPr>
            <p:ph idx="2" type="body"/>
          </p:nvPr>
        </p:nvSpPr>
        <p:spPr>
          <a:xfrm>
            <a:off x="313075" y="1512600"/>
            <a:ext cx="6977400" cy="14871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Use consistent design.</a:t>
            </a:r>
            <a:endParaRPr>
              <a:solidFill>
                <a:schemeClr val="dk1"/>
              </a:solidFill>
              <a:latin typeface="Poppins"/>
              <a:ea typeface="Poppins"/>
              <a:cs typeface="Poppins"/>
              <a:sym typeface="Poppins"/>
            </a:endParaRPr>
          </a:p>
          <a:p>
            <a:pPr indent="-317500" lvl="0" marL="457200" marR="1905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Make sure icons, controls and toolbars use designs that are clearly recognisable, can be easily defined and are easy to find.</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39"/>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71" name="Google Shape;271;p39"/>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Help users find what they need</a:t>
            </a:r>
            <a:endParaRPr/>
          </a:p>
        </p:txBody>
      </p:sp>
      <p:sp>
        <p:nvSpPr>
          <p:cNvPr id="272" name="Google Shape;272;p39"/>
          <p:cNvSpPr txBox="1"/>
          <p:nvPr>
            <p:ph idx="2" type="body"/>
          </p:nvPr>
        </p:nvSpPr>
        <p:spPr>
          <a:xfrm>
            <a:off x="313075" y="1512600"/>
            <a:ext cx="6977400" cy="6549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It should be easy for users to find help.</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it easy to find the most important things on the page.</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40"/>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78" name="Google Shape;278;p40"/>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find what they need</a:t>
            </a:r>
            <a:endParaRPr/>
          </a:p>
          <a:p>
            <a:pPr indent="0" lvl="0" marL="0" rtl="0" algn="l">
              <a:spcBef>
                <a:spcPts val="1600"/>
              </a:spcBef>
              <a:spcAft>
                <a:spcPts val="1600"/>
              </a:spcAft>
              <a:buNone/>
            </a:pPr>
            <a:r>
              <a:t/>
            </a:r>
            <a:endParaRPr/>
          </a:p>
        </p:txBody>
      </p:sp>
      <p:sp>
        <p:nvSpPr>
          <p:cNvPr id="279" name="Google Shape;279;p40"/>
          <p:cNvSpPr txBox="1"/>
          <p:nvPr>
            <p:ph idx="2" type="body"/>
          </p:nvPr>
        </p:nvSpPr>
        <p:spPr>
          <a:xfrm>
            <a:off x="313075" y="1512600"/>
            <a:ext cx="6977400" cy="16818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It should be easy for users to find help.</a:t>
            </a:r>
            <a:endParaRPr>
              <a:solidFill>
                <a:schemeClr val="dk1"/>
              </a:solidFill>
              <a:latin typeface="Poppins"/>
              <a:ea typeface="Poppins"/>
              <a:cs typeface="Poppins"/>
              <a:sym typeface="Poppins"/>
            </a:endParaRPr>
          </a:p>
          <a:p>
            <a:pPr indent="-317500" lvl="0" marL="457200" marR="1905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Help content and support pages should be easy to find. If a user needs help they are probably already confused by the website so make it clear where help content is available.</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Google Shape;284;p41"/>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85" name="Google Shape;285;p41"/>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Help users find what they need</a:t>
            </a:r>
            <a:endParaRPr/>
          </a:p>
          <a:p>
            <a:pPr indent="0" lvl="0" marL="0" rtl="0" algn="l">
              <a:spcBef>
                <a:spcPts val="1600"/>
              </a:spcBef>
              <a:spcAft>
                <a:spcPts val="1600"/>
              </a:spcAft>
              <a:buNone/>
            </a:pPr>
            <a:r>
              <a:t/>
            </a:r>
            <a:endParaRPr/>
          </a:p>
        </p:txBody>
      </p:sp>
      <p:sp>
        <p:nvSpPr>
          <p:cNvPr id="286" name="Google Shape;286;p41"/>
          <p:cNvSpPr txBox="1"/>
          <p:nvPr>
            <p:ph idx="2" type="body"/>
          </p:nvPr>
        </p:nvSpPr>
        <p:spPr>
          <a:xfrm>
            <a:off x="313075" y="1512600"/>
            <a:ext cx="6977400" cy="15705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Make it easy to find the most important things on the page.</a:t>
            </a:r>
            <a:endParaRPr>
              <a:solidFill>
                <a:schemeClr val="dk1"/>
              </a:solidFill>
              <a:latin typeface="Poppins"/>
              <a:ea typeface="Poppins"/>
              <a:cs typeface="Poppins"/>
              <a:sym typeface="Poppins"/>
            </a:endParaRPr>
          </a:p>
          <a:p>
            <a:pPr indent="-317500" lvl="0" marL="457200" marR="1905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Ensure any critical features of the page viewable without having to scroll the page.</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sp>
        <p:nvSpPr>
          <p:cNvPr id="291" name="Google Shape;291;p42"/>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92" name="Google Shape;292;p42"/>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293" name="Google Shape;293;p42"/>
          <p:cNvSpPr txBox="1"/>
          <p:nvPr>
            <p:ph idx="2" type="body"/>
          </p:nvPr>
        </p:nvSpPr>
        <p:spPr>
          <a:xfrm>
            <a:off x="313075" y="1512600"/>
            <a:ext cx="6977400" cy="11793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clear words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a simple tense and voicing</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Do not use double negatives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Separate each instruction</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Provide a summary of long documents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Google Shape;298;p43"/>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299" name="Google Shape;299;p43"/>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300" name="Google Shape;300;p43"/>
          <p:cNvSpPr txBox="1"/>
          <p:nvPr>
            <p:ph idx="2" type="body"/>
          </p:nvPr>
        </p:nvSpPr>
        <p:spPr>
          <a:xfrm>
            <a:off x="313075" y="1512600"/>
            <a:ext cx="6977400" cy="20247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Use clear words</a:t>
            </a:r>
            <a:endParaRPr>
              <a:solidFill>
                <a:schemeClr val="dk1"/>
              </a:solidFill>
              <a:latin typeface="Poppins"/>
              <a:ea typeface="Poppins"/>
              <a:cs typeface="Poppins"/>
              <a:sym typeface="Poppins"/>
            </a:endParaRPr>
          </a:p>
          <a:p>
            <a:pPr indent="-317500" lvl="0" marL="4572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Look at the most common 1500 words, these are terms that people with severe language impairments are likely to know.</a:t>
            </a:r>
            <a:endParaRPr>
              <a:solidFill>
                <a:schemeClr val="dk1"/>
              </a:solidFill>
              <a:latin typeface="Poppins"/>
              <a:ea typeface="Poppins"/>
              <a:cs typeface="Poppins"/>
              <a:sym typeface="Poppins"/>
            </a:endParaRPr>
          </a:p>
          <a:p>
            <a:pPr indent="-317500" lvl="0" marL="4572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Remove unnecessary words.</a:t>
            </a:r>
            <a:endParaRPr>
              <a:solidFill>
                <a:schemeClr val="dk1"/>
              </a:solidFill>
              <a:latin typeface="Poppins"/>
              <a:ea typeface="Poppins"/>
              <a:cs typeface="Poppins"/>
              <a:sym typeface="Poppins"/>
            </a:endParaRPr>
          </a:p>
          <a:p>
            <a:pPr indent="-317500" lvl="0" marL="4572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Don’t invent words, merge words or change the meaning of word.</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4" name="Shape 304"/>
        <p:cNvGrpSpPr/>
        <p:nvPr/>
      </p:nvGrpSpPr>
      <p:grpSpPr>
        <a:xfrm>
          <a:off x="0" y="0"/>
          <a:ext cx="0" cy="0"/>
          <a:chOff x="0" y="0"/>
          <a:chExt cx="0" cy="0"/>
        </a:xfrm>
      </p:grpSpPr>
      <p:sp>
        <p:nvSpPr>
          <p:cNvPr id="305" name="Google Shape;305;p44"/>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06" name="Google Shape;306;p44"/>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307" name="Google Shape;307;p44"/>
          <p:cNvSpPr txBox="1"/>
          <p:nvPr>
            <p:ph idx="2" type="body"/>
          </p:nvPr>
        </p:nvSpPr>
        <p:spPr>
          <a:xfrm>
            <a:off x="313075" y="1512600"/>
            <a:ext cx="6977400" cy="23862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Use a simple tense and voicing</a:t>
            </a:r>
            <a:endParaRPr>
              <a:solidFill>
                <a:schemeClr val="dk1"/>
              </a:solidFill>
              <a:latin typeface="Poppins"/>
              <a:ea typeface="Poppins"/>
              <a:cs typeface="Poppins"/>
              <a:sym typeface="Poppins"/>
            </a:endParaRPr>
          </a:p>
          <a:p>
            <a:pPr indent="-317500" lvl="0" marL="457200" rtl="0" algn="l">
              <a:spcBef>
                <a:spcPts val="0"/>
              </a:spcBef>
              <a:spcAft>
                <a:spcPts val="0"/>
              </a:spcAft>
              <a:buClr>
                <a:schemeClr val="dk1"/>
              </a:buClr>
              <a:buSzPts val="1400"/>
              <a:buFont typeface="Poppins"/>
              <a:buChar char="●"/>
            </a:pPr>
            <a:r>
              <a:rPr lang="en-GB">
                <a:solidFill>
                  <a:schemeClr val="dk1"/>
                </a:solidFill>
                <a:latin typeface="Poppins"/>
                <a:ea typeface="Poppins"/>
                <a:cs typeface="Poppins"/>
                <a:sym typeface="Poppins"/>
              </a:rPr>
              <a:t>Use the tense and voice that is easiest to understand. In English this is normally the present tense and the ‘active’ voice.</a:t>
            </a:r>
            <a:endParaRPr>
              <a:solidFill>
                <a:srgbClr val="F3F6FA"/>
              </a:solidFill>
              <a:latin typeface="Poppins"/>
              <a:ea typeface="Poppins"/>
              <a:cs typeface="Poppins"/>
              <a:sym typeface="Poppins"/>
            </a:endParaRPr>
          </a:p>
          <a:p>
            <a:pPr indent="-317500" lvl="0" marL="457200" rtl="0" algn="l">
              <a:spcBef>
                <a:spcPts val="0"/>
              </a:spcBef>
              <a:spcAft>
                <a:spcPts val="0"/>
              </a:spcAft>
              <a:buClr>
                <a:schemeClr val="dk1"/>
              </a:buClr>
              <a:buSzPts val="1400"/>
              <a:buFont typeface="Poppins"/>
              <a:buChar char="●"/>
            </a:pPr>
            <a:r>
              <a:rPr lang="en-GB">
                <a:solidFill>
                  <a:srgbClr val="FFD966"/>
                </a:solidFill>
                <a:latin typeface="Poppins"/>
                <a:ea typeface="Poppins"/>
                <a:cs typeface="Poppins"/>
                <a:sym typeface="Poppins"/>
              </a:rPr>
              <a:t>‘Press the on button’</a:t>
            </a:r>
            <a:r>
              <a:rPr lang="en-GB">
                <a:solidFill>
                  <a:srgbClr val="A0CFF7"/>
                </a:solidFill>
                <a:latin typeface="Poppins"/>
                <a:ea typeface="Poppins"/>
                <a:cs typeface="Poppins"/>
                <a:sym typeface="Poppins"/>
              </a:rPr>
              <a:t> </a:t>
            </a:r>
            <a:r>
              <a:rPr lang="en-GB">
                <a:solidFill>
                  <a:schemeClr val="dk1"/>
                </a:solidFill>
                <a:latin typeface="Poppins"/>
                <a:ea typeface="Poppins"/>
                <a:cs typeface="Poppins"/>
                <a:sym typeface="Poppins"/>
              </a:rPr>
              <a:t>and</a:t>
            </a:r>
            <a:r>
              <a:rPr lang="en-GB">
                <a:solidFill>
                  <a:srgbClr val="A0CFF7"/>
                </a:solidFill>
                <a:latin typeface="Poppins"/>
                <a:ea typeface="Poppins"/>
                <a:cs typeface="Poppins"/>
                <a:sym typeface="Poppins"/>
              </a:rPr>
              <a:t> </a:t>
            </a:r>
            <a:r>
              <a:rPr lang="en-GB">
                <a:solidFill>
                  <a:srgbClr val="FFD966"/>
                </a:solidFill>
                <a:latin typeface="Poppins"/>
                <a:ea typeface="Poppins"/>
                <a:cs typeface="Poppins"/>
                <a:sym typeface="Poppins"/>
              </a:rPr>
              <a:t>‘the on button should be pressed’ </a:t>
            </a:r>
            <a:r>
              <a:rPr lang="en-GB">
                <a:solidFill>
                  <a:schemeClr val="dk1"/>
                </a:solidFill>
                <a:latin typeface="Poppins"/>
                <a:ea typeface="Poppins"/>
                <a:cs typeface="Poppins"/>
                <a:sym typeface="Poppins"/>
              </a:rPr>
              <a:t>have the same meaning but the first is more likely to be understood by greater range of people.</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sp>
        <p:nvSpPr>
          <p:cNvPr id="312" name="Google Shape;312;p45"/>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13" name="Google Shape;313;p45"/>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314" name="Google Shape;314;p45"/>
          <p:cNvSpPr txBox="1"/>
          <p:nvPr>
            <p:ph idx="2" type="body"/>
          </p:nvPr>
        </p:nvSpPr>
        <p:spPr>
          <a:xfrm>
            <a:off x="313075" y="1512600"/>
            <a:ext cx="6977400" cy="28998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Do not use double negatives.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rgbClr val="FFD966"/>
                </a:solidFill>
                <a:latin typeface="Poppins"/>
                <a:ea typeface="Poppins"/>
                <a:cs typeface="Poppins"/>
                <a:sym typeface="Poppins"/>
              </a:rPr>
              <a:t>“You must get the agency’s approval before we can answer your claim.”</a:t>
            </a:r>
            <a:endParaRPr>
              <a:solidFill>
                <a:srgbClr val="FFD966"/>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...is much cleared than:</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rgbClr val="FFD966"/>
                </a:solidFill>
                <a:latin typeface="Poppins"/>
                <a:ea typeface="Poppins"/>
                <a:cs typeface="Poppins"/>
                <a:sym typeface="Poppins"/>
              </a:rPr>
              <a:t>“No approval of any claims can be achieved without the agency’s approval.”</a:t>
            </a:r>
            <a:endParaRPr>
              <a:solidFill>
                <a:srgbClr val="FFD966"/>
              </a:solidFill>
              <a:latin typeface="Poppins"/>
              <a:ea typeface="Poppins"/>
              <a:cs typeface="Poppins"/>
              <a:sym typeface="Poppins"/>
            </a:endParaRPr>
          </a:p>
          <a:p>
            <a:pPr indent="0" lvl="0" marL="457200" rtl="0" algn="l">
              <a:spcBef>
                <a:spcPts val="0"/>
              </a:spcBef>
              <a:spcAft>
                <a:spcPts val="0"/>
              </a:spcAft>
              <a:buNone/>
            </a:pPr>
            <a:r>
              <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sp>
        <p:nvSpPr>
          <p:cNvPr id="319" name="Google Shape;319;p46"/>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20" name="Google Shape;320;p46"/>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321" name="Google Shape;321;p46"/>
          <p:cNvSpPr txBox="1"/>
          <p:nvPr>
            <p:ph idx="2" type="body"/>
          </p:nvPr>
        </p:nvSpPr>
        <p:spPr>
          <a:xfrm>
            <a:off x="313075" y="1512600"/>
            <a:ext cx="6977400" cy="20190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Seperate each instruction/step, this makes them easier to follow.</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For complicated instructions try using an if/then table.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47"/>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27" name="Google Shape;327;p47"/>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328" name="Google Shape;328;p47"/>
          <p:cNvSpPr txBox="1"/>
          <p:nvPr>
            <p:ph idx="2" type="body"/>
          </p:nvPr>
        </p:nvSpPr>
        <p:spPr>
          <a:xfrm>
            <a:off x="313075" y="1512600"/>
            <a:ext cx="6977400" cy="30435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chemeClr val="dk1"/>
                </a:solidFill>
                <a:latin typeface="Poppins"/>
                <a:ea typeface="Poppins"/>
                <a:cs typeface="Poppins"/>
                <a:sym typeface="Poppins"/>
              </a:rPr>
              <a:t>An i</a:t>
            </a:r>
            <a:r>
              <a:rPr lang="en-GB">
                <a:solidFill>
                  <a:schemeClr val="dk1"/>
                </a:solidFill>
                <a:latin typeface="Poppins"/>
                <a:ea typeface="Poppins"/>
                <a:cs typeface="Poppins"/>
                <a:sym typeface="Poppins"/>
              </a:rPr>
              <a:t>f/then table can make the following statement easier to read:</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“If you want to work in programming, write to </a:t>
            </a:r>
            <a:r>
              <a:rPr lang="en-GB">
                <a:solidFill>
                  <a:schemeClr val="dk1"/>
                </a:solidFill>
                <a:uFill>
                  <a:noFill/>
                </a:uFill>
                <a:latin typeface="Poppins"/>
                <a:ea typeface="Poppins"/>
                <a:cs typeface="Poppins"/>
                <a:sym typeface="Poppins"/>
                <a:hlinkClick r:id="rId3"/>
              </a:rPr>
              <a:t>programming@example.com</a:t>
            </a:r>
            <a:r>
              <a:rPr lang="en-GB">
                <a:solidFill>
                  <a:schemeClr val="dk1"/>
                </a:solidFill>
                <a:latin typeface="Poppins"/>
                <a:ea typeface="Poppins"/>
                <a:cs typeface="Poppins"/>
                <a:sym typeface="Poppins"/>
              </a:rPr>
              <a:t> with a CV and sample code that you have written. If you want to work in design, write to </a:t>
            </a:r>
            <a:r>
              <a:rPr lang="en-GB">
                <a:solidFill>
                  <a:schemeClr val="dk1"/>
                </a:solidFill>
                <a:uFill>
                  <a:noFill/>
                </a:uFill>
                <a:latin typeface="Poppins"/>
                <a:ea typeface="Poppins"/>
                <a:cs typeface="Poppins"/>
                <a:sym typeface="Poppins"/>
                <a:hlinkClick r:id="rId4"/>
              </a:rPr>
              <a:t>design@example.com</a:t>
            </a:r>
            <a:r>
              <a:rPr lang="en-GB">
                <a:solidFill>
                  <a:schemeClr val="dk1"/>
                </a:solidFill>
                <a:latin typeface="Poppins"/>
                <a:ea typeface="Poppins"/>
                <a:cs typeface="Poppins"/>
                <a:sym typeface="Poppins"/>
              </a:rPr>
              <a:t> with a CV and sample pages.”</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2"/>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Headings</a:t>
            </a:r>
            <a:endParaRPr/>
          </a:p>
          <a:p>
            <a:pPr indent="0" lvl="0" marL="0" rtl="0" algn="l">
              <a:spcBef>
                <a:spcPts val="0"/>
              </a:spcBef>
              <a:spcAft>
                <a:spcPts val="0"/>
              </a:spcAft>
              <a:buNone/>
            </a:pPr>
            <a:r>
              <a:t/>
            </a:r>
            <a:endParaRPr/>
          </a:p>
        </p:txBody>
      </p:sp>
      <p:sp>
        <p:nvSpPr>
          <p:cNvPr id="64" name="Google Shape;64;p12"/>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Headings should not be skipped or empty</a:t>
            </a:r>
            <a:endParaRPr/>
          </a:p>
          <a:p>
            <a:pPr indent="0" lvl="0" marL="0" rtl="0" algn="l">
              <a:spcBef>
                <a:spcPts val="1600"/>
              </a:spcBef>
              <a:spcAft>
                <a:spcPts val="1600"/>
              </a:spcAft>
              <a:buNone/>
            </a:pPr>
            <a:r>
              <a:t/>
            </a:r>
            <a:endParaRPr/>
          </a:p>
        </p:txBody>
      </p:sp>
      <p:pic>
        <p:nvPicPr>
          <p:cNvPr id="65" name="Google Shape;65;p12"/>
          <p:cNvPicPr preferRelativeResize="0"/>
          <p:nvPr/>
        </p:nvPicPr>
        <p:blipFill>
          <a:blip r:embed="rId3">
            <a:alphaModFix/>
          </a:blip>
          <a:stretch>
            <a:fillRect/>
          </a:stretch>
        </p:blipFill>
        <p:spPr>
          <a:xfrm>
            <a:off x="313075" y="1512600"/>
            <a:ext cx="6977400" cy="3387300"/>
          </a:xfrm>
          <a:prstGeom prst="roundRect">
            <a:avLst>
              <a:gd fmla="val 4107" name="adj"/>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sp>
        <p:nvSpPr>
          <p:cNvPr id="333" name="Google Shape;333;p48"/>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34" name="Google Shape;334;p48"/>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graphicFrame>
        <p:nvGraphicFramePr>
          <p:cNvPr id="335" name="Google Shape;335;p48"/>
          <p:cNvGraphicFramePr/>
          <p:nvPr/>
        </p:nvGraphicFramePr>
        <p:xfrm>
          <a:off x="313075" y="1512600"/>
          <a:ext cx="3000000" cy="3000000"/>
        </p:xfrm>
        <a:graphic>
          <a:graphicData uri="http://schemas.openxmlformats.org/drawingml/2006/table">
            <a:tbl>
              <a:tblPr>
                <a:noFill/>
                <a:tableStyleId>{BF2EEDDC-8809-4ED0-933A-340F5F859880}</a:tableStyleId>
              </a:tblPr>
              <a:tblGrid>
                <a:gridCol w="1920275"/>
                <a:gridCol w="4923400"/>
              </a:tblGrid>
              <a:tr h="381000">
                <a:tc>
                  <a:txBody>
                    <a:bodyPr/>
                    <a:lstStyle/>
                    <a:p>
                      <a:pPr indent="0" lvl="0" marL="0" rtl="0" algn="l">
                        <a:spcBef>
                          <a:spcPts val="0"/>
                        </a:spcBef>
                        <a:spcAft>
                          <a:spcPts val="0"/>
                        </a:spcAft>
                        <a:buNone/>
                      </a:pPr>
                      <a:r>
                        <a:rPr lang="en-GB">
                          <a:solidFill>
                            <a:srgbClr val="FFFFFF"/>
                          </a:solidFill>
                          <a:latin typeface="Poppins"/>
                          <a:ea typeface="Poppins"/>
                          <a:cs typeface="Poppins"/>
                          <a:sym typeface="Poppins"/>
                        </a:rPr>
                        <a:t>If</a:t>
                      </a:r>
                      <a:endParaRPr>
                        <a:solidFill>
                          <a:srgbClr val="FFFFFF"/>
                        </a:solidFill>
                        <a:latin typeface="Poppins"/>
                        <a:ea typeface="Poppins"/>
                        <a:cs typeface="Poppins"/>
                        <a:sym typeface="Poppins"/>
                      </a:endParaRPr>
                    </a:p>
                  </a:txBody>
                  <a:tcPr marT="91425" marB="91425" marR="91425" marL="91425">
                    <a:lnL cap="flat" cmpd="sng" w="28575">
                      <a:solidFill>
                        <a:srgbClr val="FFFFFF"/>
                      </a:solidFill>
                      <a:prstDash val="solid"/>
                      <a:round/>
                      <a:headEnd len="sm" w="sm" type="none"/>
                      <a:tailEnd len="sm" w="sm" type="none"/>
                    </a:lnL>
                    <a:lnR cap="flat" cmpd="sng" w="28575">
                      <a:solidFill>
                        <a:srgbClr val="FFFFFF"/>
                      </a:solidFill>
                      <a:prstDash val="solid"/>
                      <a:round/>
                      <a:headEnd len="sm" w="sm" type="none"/>
                      <a:tailEnd len="sm" w="sm" type="none"/>
                    </a:lnR>
                    <a:lnT cap="flat" cmpd="sng" w="28575">
                      <a:solidFill>
                        <a:srgbClr val="FFFFFF"/>
                      </a:solidFill>
                      <a:prstDash val="solid"/>
                      <a:round/>
                      <a:headEnd len="sm" w="sm" type="none"/>
                      <a:tailEnd len="sm" w="sm" type="none"/>
                    </a:lnT>
                    <a:lnB cap="flat" cmpd="sng" w="2857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GB">
                          <a:solidFill>
                            <a:srgbClr val="FFFFFF"/>
                          </a:solidFill>
                          <a:latin typeface="Poppins"/>
                          <a:ea typeface="Poppins"/>
                          <a:cs typeface="Poppins"/>
                          <a:sym typeface="Poppins"/>
                        </a:rPr>
                        <a:t>Then</a:t>
                      </a:r>
                      <a:endParaRPr>
                        <a:solidFill>
                          <a:srgbClr val="FFFFFF"/>
                        </a:solidFill>
                        <a:latin typeface="Poppins"/>
                        <a:ea typeface="Poppins"/>
                        <a:cs typeface="Poppins"/>
                        <a:sym typeface="Poppins"/>
                      </a:endParaRPr>
                    </a:p>
                  </a:txBody>
                  <a:tcPr marT="91425" marB="91425" marR="91425" marL="91425">
                    <a:lnL cap="flat" cmpd="sng" w="28575">
                      <a:solidFill>
                        <a:srgbClr val="FFFFFF"/>
                      </a:solidFill>
                      <a:prstDash val="solid"/>
                      <a:round/>
                      <a:headEnd len="sm" w="sm" type="none"/>
                      <a:tailEnd len="sm" w="sm" type="none"/>
                    </a:lnL>
                    <a:lnR cap="flat" cmpd="sng" w="28575">
                      <a:solidFill>
                        <a:srgbClr val="FFFFFF"/>
                      </a:solidFill>
                      <a:prstDash val="solid"/>
                      <a:round/>
                      <a:headEnd len="sm" w="sm" type="none"/>
                      <a:tailEnd len="sm" w="sm" type="none"/>
                    </a:lnR>
                    <a:lnT cap="flat" cmpd="sng" w="28575">
                      <a:solidFill>
                        <a:srgbClr val="FFFFFF"/>
                      </a:solidFill>
                      <a:prstDash val="solid"/>
                      <a:round/>
                      <a:headEnd len="sm" w="sm" type="none"/>
                      <a:tailEnd len="sm" w="sm" type="none"/>
                    </a:lnT>
                    <a:lnB cap="flat" cmpd="sng" w="2857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GB">
                          <a:solidFill>
                            <a:srgbClr val="FFFFFF"/>
                          </a:solidFill>
                          <a:latin typeface="Poppins"/>
                          <a:ea typeface="Poppins"/>
                          <a:cs typeface="Poppins"/>
                          <a:sym typeface="Poppins"/>
                        </a:rPr>
                        <a:t>you want to work in programming</a:t>
                      </a:r>
                      <a:endParaRPr>
                        <a:solidFill>
                          <a:srgbClr val="FFFFFF"/>
                        </a:solidFill>
                        <a:latin typeface="Poppins"/>
                        <a:ea typeface="Poppins"/>
                        <a:cs typeface="Poppins"/>
                        <a:sym typeface="Poppins"/>
                      </a:endParaRPr>
                    </a:p>
                  </a:txBody>
                  <a:tcPr marT="91425" marB="91425" marR="91425" marL="91425">
                    <a:lnL cap="flat" cmpd="sng" w="28575">
                      <a:solidFill>
                        <a:srgbClr val="FFFFFF"/>
                      </a:solidFill>
                      <a:prstDash val="solid"/>
                      <a:round/>
                      <a:headEnd len="sm" w="sm" type="none"/>
                      <a:tailEnd len="sm" w="sm" type="none"/>
                    </a:lnL>
                    <a:lnR cap="flat" cmpd="sng" w="28575">
                      <a:solidFill>
                        <a:srgbClr val="FFFFFF"/>
                      </a:solidFill>
                      <a:prstDash val="solid"/>
                      <a:round/>
                      <a:headEnd len="sm" w="sm" type="none"/>
                      <a:tailEnd len="sm" w="sm" type="none"/>
                    </a:lnR>
                    <a:lnT cap="flat" cmpd="sng" w="28575">
                      <a:solidFill>
                        <a:srgbClr val="FFFFFF"/>
                      </a:solidFill>
                      <a:prstDash val="solid"/>
                      <a:round/>
                      <a:headEnd len="sm" w="sm" type="none"/>
                      <a:tailEnd len="sm" w="sm" type="none"/>
                    </a:lnT>
                    <a:lnB cap="flat" cmpd="sng" w="28575">
                      <a:solidFill>
                        <a:srgbClr val="FFFFFF"/>
                      </a:solidFill>
                      <a:prstDash val="solid"/>
                      <a:round/>
                      <a:headEnd len="sm" w="sm" type="none"/>
                      <a:tailEnd len="sm" w="sm" type="none"/>
                    </a:lnB>
                  </a:tcPr>
                </a:tc>
                <a:tc>
                  <a:txBody>
                    <a:bodyPr/>
                    <a:lstStyle/>
                    <a:p>
                      <a:pPr indent="-317500" lvl="0" marL="457200" rtl="0" algn="l">
                        <a:spcBef>
                          <a:spcPts val="0"/>
                        </a:spcBef>
                        <a:spcAft>
                          <a:spcPts val="0"/>
                        </a:spcAft>
                        <a:buClr>
                          <a:srgbClr val="FFFFFF"/>
                        </a:buClr>
                        <a:buSzPts val="1400"/>
                        <a:buFont typeface="Poppins"/>
                        <a:buChar char="●"/>
                      </a:pPr>
                      <a:r>
                        <a:rPr lang="en-GB">
                          <a:solidFill>
                            <a:srgbClr val="FFFFFF"/>
                          </a:solidFill>
                          <a:latin typeface="Poppins"/>
                          <a:ea typeface="Poppins"/>
                          <a:cs typeface="Poppins"/>
                          <a:sym typeface="Poppins"/>
                        </a:rPr>
                        <a:t>write a CV</a:t>
                      </a:r>
                      <a:endParaRPr>
                        <a:solidFill>
                          <a:srgbClr val="FFFFFF"/>
                        </a:solidFill>
                        <a:latin typeface="Poppins"/>
                        <a:ea typeface="Poppins"/>
                        <a:cs typeface="Poppins"/>
                        <a:sym typeface="Poppins"/>
                      </a:endParaRPr>
                    </a:p>
                    <a:p>
                      <a:pPr indent="-317500" lvl="0" marL="457200" rtl="0" algn="l">
                        <a:spcBef>
                          <a:spcPts val="0"/>
                        </a:spcBef>
                        <a:spcAft>
                          <a:spcPts val="0"/>
                        </a:spcAft>
                        <a:buClr>
                          <a:srgbClr val="FFFFFF"/>
                        </a:buClr>
                        <a:buSzPts val="1400"/>
                        <a:buFont typeface="Poppins"/>
                        <a:buChar char="●"/>
                      </a:pPr>
                      <a:r>
                        <a:rPr lang="en-GB">
                          <a:solidFill>
                            <a:srgbClr val="FFFFFF"/>
                          </a:solidFill>
                          <a:latin typeface="Poppins"/>
                          <a:ea typeface="Poppins"/>
                          <a:cs typeface="Poppins"/>
                          <a:sym typeface="Poppins"/>
                        </a:rPr>
                        <a:t>c</a:t>
                      </a:r>
                      <a:r>
                        <a:rPr lang="en-GB">
                          <a:solidFill>
                            <a:srgbClr val="FFFFFF"/>
                          </a:solidFill>
                          <a:latin typeface="Poppins"/>
                          <a:ea typeface="Poppins"/>
                          <a:cs typeface="Poppins"/>
                          <a:sym typeface="Poppins"/>
                        </a:rPr>
                        <a:t>ompile</a:t>
                      </a:r>
                      <a:r>
                        <a:rPr lang="en-GB">
                          <a:solidFill>
                            <a:srgbClr val="FFFFFF"/>
                          </a:solidFill>
                          <a:latin typeface="Poppins"/>
                          <a:ea typeface="Poppins"/>
                          <a:cs typeface="Poppins"/>
                          <a:sym typeface="Poppins"/>
                        </a:rPr>
                        <a:t> a sample code you have written</a:t>
                      </a:r>
                      <a:endParaRPr>
                        <a:solidFill>
                          <a:srgbClr val="FFFFFF"/>
                        </a:solidFill>
                        <a:latin typeface="Poppins"/>
                        <a:ea typeface="Poppins"/>
                        <a:cs typeface="Poppins"/>
                        <a:sym typeface="Poppins"/>
                      </a:endParaRPr>
                    </a:p>
                    <a:p>
                      <a:pPr indent="-317500" lvl="0" marL="457200" rtl="0" algn="l">
                        <a:spcBef>
                          <a:spcPts val="0"/>
                        </a:spcBef>
                        <a:spcAft>
                          <a:spcPts val="0"/>
                        </a:spcAft>
                        <a:buClr>
                          <a:srgbClr val="FFFFFF"/>
                        </a:buClr>
                        <a:buSzPts val="1400"/>
                        <a:buFont typeface="Poppins"/>
                        <a:buChar char="●"/>
                      </a:pPr>
                      <a:r>
                        <a:rPr lang="en-GB">
                          <a:solidFill>
                            <a:srgbClr val="FFFFFF"/>
                          </a:solidFill>
                          <a:latin typeface="Poppins"/>
                          <a:ea typeface="Poppins"/>
                          <a:cs typeface="Poppins"/>
                          <a:sym typeface="Poppins"/>
                        </a:rPr>
                        <a:t>send both to programming@example.com.</a:t>
                      </a:r>
                      <a:endParaRPr>
                        <a:solidFill>
                          <a:srgbClr val="FFFFFF"/>
                        </a:solidFill>
                        <a:latin typeface="Poppins"/>
                        <a:ea typeface="Poppins"/>
                        <a:cs typeface="Poppins"/>
                        <a:sym typeface="Poppins"/>
                      </a:endParaRPr>
                    </a:p>
                  </a:txBody>
                  <a:tcPr marT="91425" marB="91425" marR="91425" marL="91425">
                    <a:lnL cap="flat" cmpd="sng" w="28575">
                      <a:solidFill>
                        <a:srgbClr val="FFFFFF"/>
                      </a:solidFill>
                      <a:prstDash val="solid"/>
                      <a:round/>
                      <a:headEnd len="sm" w="sm" type="none"/>
                      <a:tailEnd len="sm" w="sm" type="none"/>
                    </a:lnL>
                    <a:lnR cap="flat" cmpd="sng" w="28575">
                      <a:solidFill>
                        <a:srgbClr val="FFFFFF"/>
                      </a:solidFill>
                      <a:prstDash val="solid"/>
                      <a:round/>
                      <a:headEnd len="sm" w="sm" type="none"/>
                      <a:tailEnd len="sm" w="sm" type="none"/>
                    </a:lnR>
                    <a:lnT cap="flat" cmpd="sng" w="28575">
                      <a:solidFill>
                        <a:srgbClr val="FFFFFF"/>
                      </a:solidFill>
                      <a:prstDash val="solid"/>
                      <a:round/>
                      <a:headEnd len="sm" w="sm" type="none"/>
                      <a:tailEnd len="sm" w="sm" type="none"/>
                    </a:lnT>
                    <a:lnB cap="flat" cmpd="sng" w="2857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GB">
                          <a:solidFill>
                            <a:srgbClr val="FFFFFF"/>
                          </a:solidFill>
                          <a:latin typeface="Poppins"/>
                          <a:ea typeface="Poppins"/>
                          <a:cs typeface="Poppins"/>
                          <a:sym typeface="Poppins"/>
                        </a:rPr>
                        <a:t>You want to work in design</a:t>
                      </a:r>
                      <a:endParaRPr>
                        <a:solidFill>
                          <a:srgbClr val="FFFFFF"/>
                        </a:solidFill>
                        <a:latin typeface="Poppins"/>
                        <a:ea typeface="Poppins"/>
                        <a:cs typeface="Poppins"/>
                        <a:sym typeface="Poppins"/>
                      </a:endParaRPr>
                    </a:p>
                  </a:txBody>
                  <a:tcPr marT="91425" marB="91425" marR="91425" marL="91425">
                    <a:lnL cap="flat" cmpd="sng" w="28575">
                      <a:solidFill>
                        <a:srgbClr val="FFFFFF"/>
                      </a:solidFill>
                      <a:prstDash val="solid"/>
                      <a:round/>
                      <a:headEnd len="sm" w="sm" type="none"/>
                      <a:tailEnd len="sm" w="sm" type="none"/>
                    </a:lnL>
                    <a:lnR cap="flat" cmpd="sng" w="28575">
                      <a:solidFill>
                        <a:srgbClr val="FFFFFF"/>
                      </a:solidFill>
                      <a:prstDash val="solid"/>
                      <a:round/>
                      <a:headEnd len="sm" w="sm" type="none"/>
                      <a:tailEnd len="sm" w="sm" type="none"/>
                    </a:lnR>
                    <a:lnT cap="flat" cmpd="sng" w="28575">
                      <a:solidFill>
                        <a:srgbClr val="FFFFFF"/>
                      </a:solidFill>
                      <a:prstDash val="solid"/>
                      <a:round/>
                      <a:headEnd len="sm" w="sm" type="none"/>
                      <a:tailEnd len="sm" w="sm" type="none"/>
                    </a:lnT>
                    <a:lnB cap="flat" cmpd="sng" w="28575">
                      <a:solidFill>
                        <a:srgbClr val="FFFFFF"/>
                      </a:solidFill>
                      <a:prstDash val="solid"/>
                      <a:round/>
                      <a:headEnd len="sm" w="sm" type="none"/>
                      <a:tailEnd len="sm" w="sm" type="none"/>
                    </a:lnB>
                  </a:tcPr>
                </a:tc>
                <a:tc>
                  <a:txBody>
                    <a:bodyPr/>
                    <a:lstStyle/>
                    <a:p>
                      <a:pPr indent="-317500" lvl="0" marL="457200" rtl="0" algn="l">
                        <a:spcBef>
                          <a:spcPts val="0"/>
                        </a:spcBef>
                        <a:spcAft>
                          <a:spcPts val="0"/>
                        </a:spcAft>
                        <a:buClr>
                          <a:srgbClr val="FFFFFF"/>
                        </a:buClr>
                        <a:buSzPts val="1400"/>
                        <a:buFont typeface="Poppins"/>
                        <a:buChar char="●"/>
                      </a:pPr>
                      <a:r>
                        <a:rPr lang="en-GB">
                          <a:solidFill>
                            <a:srgbClr val="FFFFFF"/>
                          </a:solidFill>
                          <a:latin typeface="Poppins"/>
                          <a:ea typeface="Poppins"/>
                          <a:cs typeface="Poppins"/>
                          <a:sym typeface="Poppins"/>
                        </a:rPr>
                        <a:t>write a CV</a:t>
                      </a:r>
                      <a:endParaRPr>
                        <a:solidFill>
                          <a:srgbClr val="FFFFFF"/>
                        </a:solidFill>
                        <a:latin typeface="Poppins"/>
                        <a:ea typeface="Poppins"/>
                        <a:cs typeface="Poppins"/>
                        <a:sym typeface="Poppins"/>
                      </a:endParaRPr>
                    </a:p>
                    <a:p>
                      <a:pPr indent="-317500" lvl="0" marL="457200" rtl="0" algn="l">
                        <a:spcBef>
                          <a:spcPts val="0"/>
                        </a:spcBef>
                        <a:spcAft>
                          <a:spcPts val="0"/>
                        </a:spcAft>
                        <a:buClr>
                          <a:srgbClr val="FFFFFF"/>
                        </a:buClr>
                        <a:buSzPts val="1400"/>
                        <a:buFont typeface="Poppins"/>
                        <a:buChar char="●"/>
                      </a:pPr>
                      <a:r>
                        <a:rPr lang="en-GB">
                          <a:solidFill>
                            <a:srgbClr val="FFFFFF"/>
                          </a:solidFill>
                          <a:latin typeface="Poppins"/>
                          <a:ea typeface="Poppins"/>
                          <a:cs typeface="Poppins"/>
                          <a:sym typeface="Poppins"/>
                        </a:rPr>
                        <a:t>c</a:t>
                      </a:r>
                      <a:r>
                        <a:rPr lang="en-GB">
                          <a:solidFill>
                            <a:srgbClr val="FFFFFF"/>
                          </a:solidFill>
                          <a:latin typeface="Poppins"/>
                          <a:ea typeface="Poppins"/>
                          <a:cs typeface="Poppins"/>
                          <a:sym typeface="Poppins"/>
                        </a:rPr>
                        <a:t>ompile</a:t>
                      </a:r>
                      <a:r>
                        <a:rPr lang="en-GB">
                          <a:solidFill>
                            <a:srgbClr val="FFFFFF"/>
                          </a:solidFill>
                          <a:latin typeface="Poppins"/>
                          <a:ea typeface="Poppins"/>
                          <a:cs typeface="Poppins"/>
                          <a:sym typeface="Poppins"/>
                        </a:rPr>
                        <a:t> a sample of pages you have designed</a:t>
                      </a:r>
                      <a:endParaRPr>
                        <a:solidFill>
                          <a:srgbClr val="FFFFFF"/>
                        </a:solidFill>
                        <a:latin typeface="Poppins"/>
                        <a:ea typeface="Poppins"/>
                        <a:cs typeface="Poppins"/>
                        <a:sym typeface="Poppins"/>
                      </a:endParaRPr>
                    </a:p>
                    <a:p>
                      <a:pPr indent="-317500" lvl="0" marL="457200" rtl="0" algn="l">
                        <a:spcBef>
                          <a:spcPts val="0"/>
                        </a:spcBef>
                        <a:spcAft>
                          <a:spcPts val="0"/>
                        </a:spcAft>
                        <a:buClr>
                          <a:srgbClr val="FFFFFF"/>
                        </a:buClr>
                        <a:buSzPts val="1400"/>
                        <a:buFont typeface="Poppins"/>
                        <a:buChar char="●"/>
                      </a:pPr>
                      <a:r>
                        <a:rPr lang="en-GB">
                          <a:solidFill>
                            <a:srgbClr val="FFFFFF"/>
                          </a:solidFill>
                          <a:latin typeface="Poppins"/>
                          <a:ea typeface="Poppins"/>
                          <a:cs typeface="Poppins"/>
                          <a:sym typeface="Poppins"/>
                        </a:rPr>
                        <a:t>send both to design@example.com.</a:t>
                      </a:r>
                      <a:endParaRPr>
                        <a:solidFill>
                          <a:srgbClr val="FFFFFF"/>
                        </a:solidFill>
                        <a:latin typeface="Poppins"/>
                        <a:ea typeface="Poppins"/>
                        <a:cs typeface="Poppins"/>
                        <a:sym typeface="Poppins"/>
                      </a:endParaRPr>
                    </a:p>
                  </a:txBody>
                  <a:tcPr marT="91425" marB="91425" marR="91425" marL="91425">
                    <a:lnL cap="flat" cmpd="sng" w="28575">
                      <a:solidFill>
                        <a:srgbClr val="FFFFFF"/>
                      </a:solidFill>
                      <a:prstDash val="solid"/>
                      <a:round/>
                      <a:headEnd len="sm" w="sm" type="none"/>
                      <a:tailEnd len="sm" w="sm" type="none"/>
                    </a:lnL>
                    <a:lnR cap="flat" cmpd="sng" w="28575">
                      <a:solidFill>
                        <a:srgbClr val="FFFFFF"/>
                      </a:solidFill>
                      <a:prstDash val="solid"/>
                      <a:round/>
                      <a:headEnd len="sm" w="sm" type="none"/>
                      <a:tailEnd len="sm" w="sm" type="none"/>
                    </a:lnR>
                    <a:lnT cap="flat" cmpd="sng" w="28575">
                      <a:solidFill>
                        <a:srgbClr val="FFFFFF"/>
                      </a:solidFill>
                      <a:prstDash val="solid"/>
                      <a:round/>
                      <a:headEnd len="sm" w="sm" type="none"/>
                      <a:tailEnd len="sm" w="sm" type="none"/>
                    </a:lnT>
                    <a:lnB cap="flat" cmpd="sng" w="28575">
                      <a:solidFill>
                        <a:srgbClr val="FFFFFF"/>
                      </a:solidFill>
                      <a:prstDash val="solid"/>
                      <a:round/>
                      <a:headEnd len="sm" w="sm" type="none"/>
                      <a:tailEnd len="sm" w="sm" type="none"/>
                    </a:lnB>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Google Shape;340;p49"/>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41" name="Google Shape;341;p49"/>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clear and understandable text</a:t>
            </a:r>
            <a:endParaRPr/>
          </a:p>
          <a:p>
            <a:pPr indent="0" lvl="0" marL="0" rtl="0" algn="l">
              <a:spcBef>
                <a:spcPts val="1600"/>
              </a:spcBef>
              <a:spcAft>
                <a:spcPts val="1600"/>
              </a:spcAft>
              <a:buNone/>
            </a:pPr>
            <a:r>
              <a:t/>
            </a:r>
            <a:endParaRPr/>
          </a:p>
        </p:txBody>
      </p:sp>
      <p:sp>
        <p:nvSpPr>
          <p:cNvPr id="342" name="Google Shape;342;p49"/>
          <p:cNvSpPr txBox="1"/>
          <p:nvPr>
            <p:ph idx="2" type="body"/>
          </p:nvPr>
        </p:nvSpPr>
        <p:spPr>
          <a:xfrm>
            <a:off x="313075" y="1512600"/>
            <a:ext cx="6977400" cy="25506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Provide a summary of long documents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Where possible provide a brief summary, that can be understood by people with a upper primary education level </a:t>
            </a:r>
            <a:r>
              <a:rPr lang="en-GB">
                <a:solidFill>
                  <a:schemeClr val="dk1"/>
                </a:solidFill>
                <a:latin typeface="Poppins"/>
                <a:ea typeface="Poppins"/>
                <a:cs typeface="Poppins"/>
                <a:sym typeface="Poppins"/>
              </a:rPr>
              <a:t>(approx. age 8),</a:t>
            </a:r>
            <a:r>
              <a:rPr lang="en-GB">
                <a:solidFill>
                  <a:schemeClr val="dk1"/>
                </a:solidFill>
                <a:latin typeface="Poppins"/>
                <a:ea typeface="Poppins"/>
                <a:cs typeface="Poppins"/>
                <a:sym typeface="Poppins"/>
              </a:rPr>
              <a:t> for content that has 300 words or more.</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A summary may only need to be a few lines or bullet points and should be different to an abstract or executive summary.</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Google Shape;347;p50"/>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48" name="Google Shape;348;p50"/>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Avoid barriers</a:t>
            </a:r>
            <a:endParaRPr/>
          </a:p>
        </p:txBody>
      </p:sp>
      <p:sp>
        <p:nvSpPr>
          <p:cNvPr id="349" name="Google Shape;349;p50"/>
          <p:cNvSpPr txBox="1"/>
          <p:nvPr>
            <p:ph idx="2" type="body"/>
          </p:nvPr>
        </p:nvSpPr>
        <p:spPr>
          <a:xfrm>
            <a:off x="313075" y="1512600"/>
            <a:ext cx="6977400" cy="11499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Do not rely on people memorising information</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Avoid interruptions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it easy to undo actions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Avoid timeouts</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3" name="Shape 353"/>
        <p:cNvGrpSpPr/>
        <p:nvPr/>
      </p:nvGrpSpPr>
      <p:grpSpPr>
        <a:xfrm>
          <a:off x="0" y="0"/>
          <a:ext cx="0" cy="0"/>
          <a:chOff x="0" y="0"/>
          <a:chExt cx="0" cy="0"/>
        </a:xfrm>
      </p:grpSpPr>
      <p:sp>
        <p:nvSpPr>
          <p:cNvPr id="354" name="Google Shape;354;p51"/>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55" name="Google Shape;355;p51"/>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Avoid barriers</a:t>
            </a:r>
            <a:endParaRPr/>
          </a:p>
        </p:txBody>
      </p:sp>
      <p:sp>
        <p:nvSpPr>
          <p:cNvPr id="356" name="Google Shape;356;p51"/>
          <p:cNvSpPr txBox="1"/>
          <p:nvPr>
            <p:ph idx="2" type="body"/>
          </p:nvPr>
        </p:nvSpPr>
        <p:spPr>
          <a:xfrm>
            <a:off x="313075" y="1512600"/>
            <a:ext cx="6977400" cy="31167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Do not rely on people memorising information</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Do not assume all users have a good working memory. Some users will need to focus on different options available to them to make a decision. Complicated menu structures can make this more challenging.</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Labels that are present in form fields, which disappear on user input will also cause the user to struggle.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sp>
        <p:nvSpPr>
          <p:cNvPr id="361" name="Google Shape;361;p52"/>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62" name="Google Shape;362;p52"/>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Avoid interruptions</a:t>
            </a:r>
            <a:endParaRPr/>
          </a:p>
        </p:txBody>
      </p:sp>
      <p:sp>
        <p:nvSpPr>
          <p:cNvPr id="363" name="Google Shape;363;p52"/>
          <p:cNvSpPr txBox="1"/>
          <p:nvPr>
            <p:ph idx="2" type="body"/>
          </p:nvPr>
        </p:nvSpPr>
        <p:spPr>
          <a:xfrm>
            <a:off x="313075" y="1512600"/>
            <a:ext cx="6977400" cy="26541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it easy to undo actions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Especially important to financial and legal information. Being able to check and correct mistakes before submitting a form is essential for many people with cognitive disabilities.</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Once a mistake has been fixed, a user should find it easy to get back to where they were without repeating steps.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53"/>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69" name="Google Shape;369;p53"/>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GB"/>
              <a:t>Avoid </a:t>
            </a:r>
            <a:r>
              <a:rPr lang="en-GB"/>
              <a:t>interruptions</a:t>
            </a:r>
            <a:endParaRPr/>
          </a:p>
        </p:txBody>
      </p:sp>
      <p:sp>
        <p:nvSpPr>
          <p:cNvPr id="370" name="Google Shape;370;p53"/>
          <p:cNvSpPr txBox="1"/>
          <p:nvPr>
            <p:ph idx="2" type="body"/>
          </p:nvPr>
        </p:nvSpPr>
        <p:spPr>
          <a:xfrm>
            <a:off x="313075" y="1512600"/>
            <a:ext cx="6977400" cy="28842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Minimise timeouts</a:t>
            </a:r>
            <a:endParaRPr>
              <a:solidFill>
                <a:schemeClr val="dk1"/>
              </a:solidFill>
              <a:latin typeface="Poppins"/>
              <a:ea typeface="Poppins"/>
              <a:cs typeface="Poppins"/>
              <a:sym typeface="Poppins"/>
            </a:endParaRPr>
          </a:p>
          <a:p>
            <a:pPr indent="0" lvl="0" marL="45720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For many users it is important they have time to process and understand information. They might need to go away to confirm information and then come back to a process or form multiple times to complete it.</a:t>
            </a:r>
            <a:endParaRPr>
              <a:solidFill>
                <a:schemeClr val="dk1"/>
              </a:solidFill>
              <a:latin typeface="Poppins"/>
              <a:ea typeface="Poppins"/>
              <a:cs typeface="Poppins"/>
              <a:sym typeface="Poppins"/>
            </a:endParaRPr>
          </a:p>
          <a:p>
            <a:pPr indent="0" lvl="0" marL="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0"/>
              </a:spcAft>
              <a:buNone/>
            </a:pPr>
            <a:r>
              <a:rPr lang="en-GB">
                <a:solidFill>
                  <a:schemeClr val="dk1"/>
                </a:solidFill>
                <a:latin typeface="Poppins"/>
                <a:ea typeface="Poppins"/>
                <a:cs typeface="Poppins"/>
                <a:sym typeface="Poppins"/>
              </a:rPr>
              <a:t>If a page must timeout for security reasons, then an option to extend the time should be present.</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solidFill>
                <a:schemeClr val="dk1"/>
              </a:solidFill>
              <a:latin typeface="Poppins"/>
              <a:ea typeface="Poppins"/>
              <a:cs typeface="Poppins"/>
              <a:sym typeface="Poppins"/>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 name="Shape 374"/>
        <p:cNvGrpSpPr/>
        <p:nvPr/>
      </p:nvGrpSpPr>
      <p:grpSpPr>
        <a:xfrm>
          <a:off x="0" y="0"/>
          <a:ext cx="0" cy="0"/>
          <a:chOff x="0" y="0"/>
          <a:chExt cx="0" cy="0"/>
        </a:xfrm>
      </p:grpSpPr>
      <p:sp>
        <p:nvSpPr>
          <p:cNvPr id="375" name="Google Shape;375;p54"/>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Accessible Copy</a:t>
            </a:r>
            <a:endParaRPr/>
          </a:p>
          <a:p>
            <a:pPr indent="0" lvl="0" marL="0" rtl="0" algn="l">
              <a:spcBef>
                <a:spcPts val="0"/>
              </a:spcBef>
              <a:spcAft>
                <a:spcPts val="0"/>
              </a:spcAft>
              <a:buNone/>
            </a:pPr>
            <a:r>
              <a:t/>
            </a:r>
            <a:endParaRPr/>
          </a:p>
        </p:txBody>
      </p:sp>
      <p:sp>
        <p:nvSpPr>
          <p:cNvPr id="376" name="Google Shape;376;p54"/>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77" name="Google Shape;377;p54"/>
          <p:cNvSpPr txBox="1"/>
          <p:nvPr>
            <p:ph idx="2" type="body"/>
          </p:nvPr>
        </p:nvSpPr>
        <p:spPr>
          <a:xfrm>
            <a:off x="313075" y="1512600"/>
            <a:ext cx="6977400" cy="33270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a logical, consistent and linear layout.</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simple colour contrasts and readable font sizes.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Design for keyboard or speech only use.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Make clickable actions large and descriptive.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&lt;alt&gt; to describe essential images and to ignore non-essential images.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Use a valid heading structure with no levels skipped.</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Provide the functionality to skips blocks of content repeated across multiple pages.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No flashing or automatically moving content.</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1" name="Shape 381"/>
        <p:cNvGrpSpPr/>
        <p:nvPr/>
      </p:nvGrpSpPr>
      <p:grpSpPr>
        <a:xfrm>
          <a:off x="0" y="0"/>
          <a:ext cx="0" cy="0"/>
          <a:chOff x="0" y="0"/>
          <a:chExt cx="0" cy="0"/>
        </a:xfrm>
      </p:grpSpPr>
      <p:sp>
        <p:nvSpPr>
          <p:cNvPr id="382" name="Google Shape;382;p55"/>
          <p:cNvSpPr txBox="1"/>
          <p:nvPr>
            <p:ph type="title"/>
          </p:nvPr>
        </p:nvSpPr>
        <p:spPr>
          <a:xfrm>
            <a:off x="-125" y="2308200"/>
            <a:ext cx="9144000" cy="527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400"/>
              <a:t>Q&amp;A</a:t>
            </a:r>
            <a:endParaRPr sz="34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56"/>
          <p:cNvSpPr txBox="1"/>
          <p:nvPr/>
        </p:nvSpPr>
        <p:spPr>
          <a:xfrm>
            <a:off x="973050" y="1490550"/>
            <a:ext cx="7197900" cy="2162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GB" sz="2400">
                <a:solidFill>
                  <a:srgbClr val="FFFFFF"/>
                </a:solidFill>
                <a:latin typeface="Poppins SemiBold"/>
                <a:ea typeface="Poppins SemiBold"/>
                <a:cs typeface="Poppins SemiBold"/>
                <a:sym typeface="Poppins SemiBold"/>
              </a:rPr>
              <a:t>Thank you!</a:t>
            </a:r>
            <a:endParaRPr sz="2400">
              <a:solidFill>
                <a:srgbClr val="FFFFFF"/>
              </a:solidFill>
              <a:latin typeface="Poppins SemiBold"/>
              <a:ea typeface="Poppins SemiBold"/>
              <a:cs typeface="Poppins SemiBold"/>
              <a:sym typeface="Poppins SemiBold"/>
            </a:endParaRPr>
          </a:p>
          <a:p>
            <a:pPr indent="0" lvl="0" marL="0" rtl="0" algn="ctr">
              <a:lnSpc>
                <a:spcPct val="115000"/>
              </a:lnSpc>
              <a:spcBef>
                <a:spcPts val="0"/>
              </a:spcBef>
              <a:spcAft>
                <a:spcPts val="0"/>
              </a:spcAft>
              <a:buNone/>
            </a:pPr>
            <a:r>
              <a:t/>
            </a:r>
            <a:endParaRPr sz="2400">
              <a:solidFill>
                <a:srgbClr val="FFFFFF"/>
              </a:solidFill>
              <a:latin typeface="Poppins SemiBold"/>
              <a:ea typeface="Poppins SemiBold"/>
              <a:cs typeface="Poppins SemiBold"/>
              <a:sym typeface="Poppins SemiBold"/>
            </a:endParaRPr>
          </a:p>
          <a:p>
            <a:pPr indent="0" lvl="0" marL="0" rtl="0" algn="ctr">
              <a:lnSpc>
                <a:spcPct val="115000"/>
              </a:lnSpc>
              <a:spcBef>
                <a:spcPts val="0"/>
              </a:spcBef>
              <a:spcAft>
                <a:spcPts val="0"/>
              </a:spcAft>
              <a:buNone/>
            </a:pPr>
            <a:r>
              <a:rPr lang="en-GB" sz="2400">
                <a:solidFill>
                  <a:srgbClr val="FFFFFF"/>
                </a:solidFill>
                <a:latin typeface="Poppins SemiBold"/>
                <a:ea typeface="Poppins SemiBold"/>
                <a:cs typeface="Poppins SemiBold"/>
                <a:sym typeface="Poppins SemiBold"/>
              </a:rPr>
              <a:t>William Bunch</a:t>
            </a:r>
            <a:endParaRPr sz="2400">
              <a:solidFill>
                <a:srgbClr val="FFFFFF"/>
              </a:solidFill>
              <a:latin typeface="Poppins SemiBold"/>
              <a:ea typeface="Poppins SemiBold"/>
              <a:cs typeface="Poppins SemiBold"/>
              <a:sym typeface="Poppins SemiBold"/>
            </a:endParaRPr>
          </a:p>
          <a:p>
            <a:pPr indent="0" lvl="0" marL="0" rtl="0" algn="ctr">
              <a:lnSpc>
                <a:spcPct val="115000"/>
              </a:lnSpc>
              <a:spcBef>
                <a:spcPts val="0"/>
              </a:spcBef>
              <a:spcAft>
                <a:spcPts val="0"/>
              </a:spcAft>
              <a:buNone/>
            </a:pPr>
            <a:r>
              <a:rPr lang="en-GB" sz="2400">
                <a:solidFill>
                  <a:srgbClr val="7CC08A"/>
                </a:solidFill>
                <a:uFill>
                  <a:noFill/>
                </a:uFill>
                <a:latin typeface="Poppins SemiBold"/>
                <a:ea typeface="Poppins SemiBold"/>
                <a:cs typeface="Poppins SemiBold"/>
                <a:sym typeface="Poppins SemiBold"/>
                <a:hlinkClick r:id="rId3"/>
              </a:rPr>
              <a:t>william.bunch@zoonou.com</a:t>
            </a:r>
            <a:endParaRPr sz="2400">
              <a:solidFill>
                <a:srgbClr val="7CC08A"/>
              </a:solidFill>
              <a:latin typeface="Poppins SemiBold"/>
              <a:ea typeface="Poppins SemiBold"/>
              <a:cs typeface="Poppins SemiBold"/>
              <a:sym typeface="Poppins SemiBold"/>
            </a:endParaRPr>
          </a:p>
          <a:p>
            <a:pPr indent="0" lvl="0" marL="0" rtl="0" algn="ctr">
              <a:lnSpc>
                <a:spcPct val="115000"/>
              </a:lnSpc>
              <a:spcBef>
                <a:spcPts val="0"/>
              </a:spcBef>
              <a:spcAft>
                <a:spcPts val="0"/>
              </a:spcAft>
              <a:buNone/>
            </a:pPr>
            <a:r>
              <a:rPr lang="en-GB" sz="2400">
                <a:solidFill>
                  <a:srgbClr val="7CC08A"/>
                </a:solidFill>
                <a:latin typeface="Poppins SemiBold"/>
                <a:ea typeface="Poppins SemiBold"/>
                <a:cs typeface="Poppins SemiBold"/>
                <a:sym typeface="Poppins SemiBold"/>
              </a:rPr>
              <a:t>Head of Accessibility</a:t>
            </a:r>
            <a:endParaRPr sz="2400">
              <a:solidFill>
                <a:srgbClr val="7CC08A"/>
              </a:solidFill>
              <a:latin typeface="Poppins SemiBold"/>
              <a:ea typeface="Poppins SemiBold"/>
              <a:cs typeface="Poppins SemiBold"/>
              <a:sym typeface="Poppins SemiBold"/>
            </a:endParaRPr>
          </a:p>
          <a:p>
            <a:pPr indent="0" lvl="0" marL="0" rtl="0" algn="ctr">
              <a:lnSpc>
                <a:spcPct val="115000"/>
              </a:lnSpc>
              <a:spcBef>
                <a:spcPts val="0"/>
              </a:spcBef>
              <a:spcAft>
                <a:spcPts val="0"/>
              </a:spcAft>
              <a:buNone/>
            </a:pPr>
            <a:r>
              <a:t/>
            </a:r>
            <a:endParaRPr sz="2400">
              <a:solidFill>
                <a:srgbClr val="7CC08A"/>
              </a:solidFill>
              <a:latin typeface="Poppins SemiBold"/>
              <a:ea typeface="Poppins SemiBold"/>
              <a:cs typeface="Poppins SemiBold"/>
              <a:sym typeface="Poppins SemiBold"/>
            </a:endParaRPr>
          </a:p>
          <a:p>
            <a:pPr indent="0" lvl="0" marL="0" rtl="0" algn="ctr">
              <a:lnSpc>
                <a:spcPct val="115000"/>
              </a:lnSpc>
              <a:spcBef>
                <a:spcPts val="0"/>
              </a:spcBef>
              <a:spcAft>
                <a:spcPts val="0"/>
              </a:spcAft>
              <a:buNone/>
            </a:pPr>
            <a:r>
              <a:t/>
            </a:r>
            <a:endParaRPr sz="2400">
              <a:solidFill>
                <a:srgbClr val="FFFFFF"/>
              </a:solidFill>
              <a:latin typeface="Poppins SemiBold"/>
              <a:ea typeface="Poppins SemiBold"/>
              <a:cs typeface="Poppins SemiBold"/>
              <a:sym typeface="Poppins SemiBol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Google Shape;392;p57"/>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Resources</a:t>
            </a:r>
            <a:endParaRPr/>
          </a:p>
        </p:txBody>
      </p:sp>
      <p:sp>
        <p:nvSpPr>
          <p:cNvPr id="393" name="Google Shape;393;p57"/>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sp>
        <p:nvSpPr>
          <p:cNvPr id="394" name="Google Shape;394;p57"/>
          <p:cNvSpPr txBox="1"/>
          <p:nvPr>
            <p:ph idx="2" type="body"/>
          </p:nvPr>
        </p:nvSpPr>
        <p:spPr>
          <a:xfrm>
            <a:off x="313075" y="1512600"/>
            <a:ext cx="6977400" cy="2909100"/>
          </a:xfrm>
          <a:prstGeom prst="rect">
            <a:avLst/>
          </a:prstGeom>
        </p:spPr>
        <p:txBody>
          <a:bodyPr anchorCtr="0" anchor="t" bIns="91425" lIns="91425" spcFirstLastPara="1" rIns="91425" wrap="square" tIns="91425">
            <a:noAutofit/>
          </a:bodyPr>
          <a:lstStyle/>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GOV.UK posters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Microsoft Inclusive Design</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Webaim colour contrast</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WCAG 2.1</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Design Guide for Making Content for People with Cognitive Learning Disabilities (COGA)</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NVDA</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Chrome Lighthouse</a:t>
            </a:r>
            <a:endParaRPr>
              <a:solidFill>
                <a:schemeClr val="dk1"/>
              </a:solidFill>
              <a:latin typeface="Poppins"/>
              <a:ea typeface="Poppins"/>
              <a:cs typeface="Poppins"/>
              <a:sym typeface="Poppins"/>
            </a:endParaRPr>
          </a:p>
          <a:p>
            <a:pPr indent="0" lvl="0" marL="0" rtl="0" algn="l">
              <a:spcBef>
                <a:spcPts val="0"/>
              </a:spcBef>
              <a:spcAft>
                <a:spcPts val="16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 name="Shape 69"/>
        <p:cNvGrpSpPr/>
        <p:nvPr/>
      </p:nvGrpSpPr>
      <p:grpSpPr>
        <a:xfrm>
          <a:off x="0" y="0"/>
          <a:ext cx="0" cy="0"/>
          <a:chOff x="0" y="0"/>
          <a:chExt cx="0" cy="0"/>
        </a:xfrm>
      </p:grpSpPr>
      <p:sp>
        <p:nvSpPr>
          <p:cNvPr id="70" name="Google Shape;70;p13"/>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management</a:t>
            </a:r>
            <a:endParaRPr/>
          </a:p>
          <a:p>
            <a:pPr indent="0" lvl="0" marL="0" rtl="0" algn="l">
              <a:spcBef>
                <a:spcPts val="0"/>
              </a:spcBef>
              <a:spcAft>
                <a:spcPts val="0"/>
              </a:spcAft>
              <a:buNone/>
            </a:pPr>
            <a:r>
              <a:t/>
            </a:r>
            <a:endParaRPr/>
          </a:p>
        </p:txBody>
      </p:sp>
      <p:sp>
        <p:nvSpPr>
          <p:cNvPr id="71" name="Google Shape;71;p13"/>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indicators</a:t>
            </a:r>
            <a:endParaRPr/>
          </a:p>
          <a:p>
            <a:pPr indent="0" lvl="0" marL="0" rtl="0" algn="l">
              <a:spcBef>
                <a:spcPts val="1600"/>
              </a:spcBef>
              <a:spcAft>
                <a:spcPts val="1600"/>
              </a:spcAft>
              <a:buNone/>
            </a:pPr>
            <a:r>
              <a:t/>
            </a:r>
            <a:endParaRPr/>
          </a:p>
        </p:txBody>
      </p:sp>
      <p:pic>
        <p:nvPicPr>
          <p:cNvPr id="72" name="Google Shape;72;p13"/>
          <p:cNvPicPr preferRelativeResize="0"/>
          <p:nvPr/>
        </p:nvPicPr>
        <p:blipFill>
          <a:blip r:embed="rId3">
            <a:alphaModFix/>
          </a:blip>
          <a:stretch>
            <a:fillRect/>
          </a:stretch>
        </p:blipFill>
        <p:spPr>
          <a:xfrm>
            <a:off x="313075" y="1512600"/>
            <a:ext cx="6439800" cy="3386400"/>
          </a:xfrm>
          <a:prstGeom prst="roundRect">
            <a:avLst>
              <a:gd fmla="val 4038" name="adj"/>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 name="Shape 76"/>
        <p:cNvGrpSpPr/>
        <p:nvPr/>
      </p:nvGrpSpPr>
      <p:grpSpPr>
        <a:xfrm>
          <a:off x="0" y="0"/>
          <a:ext cx="0" cy="0"/>
          <a:chOff x="0" y="0"/>
          <a:chExt cx="0" cy="0"/>
        </a:xfrm>
      </p:grpSpPr>
      <p:sp>
        <p:nvSpPr>
          <p:cNvPr id="77" name="Google Shape;77;p14"/>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management</a:t>
            </a:r>
            <a:endParaRPr/>
          </a:p>
          <a:p>
            <a:pPr indent="0" lvl="0" marL="0" rtl="0" algn="l">
              <a:spcBef>
                <a:spcPts val="0"/>
              </a:spcBef>
              <a:spcAft>
                <a:spcPts val="0"/>
              </a:spcAft>
              <a:buNone/>
            </a:pPr>
            <a:r>
              <a:t/>
            </a:r>
            <a:endParaRPr/>
          </a:p>
        </p:txBody>
      </p:sp>
      <p:sp>
        <p:nvSpPr>
          <p:cNvPr id="78" name="Google Shape;78;p14"/>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order</a:t>
            </a:r>
            <a:endParaRPr/>
          </a:p>
          <a:p>
            <a:pPr indent="0" lvl="0" marL="0" rtl="0" algn="l">
              <a:spcBef>
                <a:spcPts val="1600"/>
              </a:spcBef>
              <a:spcAft>
                <a:spcPts val="1600"/>
              </a:spcAft>
              <a:buNone/>
            </a:pPr>
            <a:r>
              <a:t/>
            </a:r>
            <a:endParaRPr/>
          </a:p>
        </p:txBody>
      </p:sp>
      <p:pic>
        <p:nvPicPr>
          <p:cNvPr id="79" name="Google Shape;79;p14"/>
          <p:cNvPicPr preferRelativeResize="0"/>
          <p:nvPr/>
        </p:nvPicPr>
        <p:blipFill>
          <a:blip r:embed="rId3">
            <a:alphaModFix/>
          </a:blip>
          <a:stretch>
            <a:fillRect/>
          </a:stretch>
        </p:blipFill>
        <p:spPr>
          <a:xfrm>
            <a:off x="313075" y="1512600"/>
            <a:ext cx="6567000" cy="3299100"/>
          </a:xfrm>
          <a:prstGeom prst="roundRect">
            <a:avLst>
              <a:gd fmla="val 3924" name="adj"/>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5"/>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management</a:t>
            </a:r>
            <a:endParaRPr/>
          </a:p>
          <a:p>
            <a:pPr indent="0" lvl="0" marL="0" rtl="0" algn="l">
              <a:spcBef>
                <a:spcPts val="0"/>
              </a:spcBef>
              <a:spcAft>
                <a:spcPts val="0"/>
              </a:spcAft>
              <a:buNone/>
            </a:pPr>
            <a:r>
              <a:t/>
            </a:r>
            <a:endParaRPr/>
          </a:p>
        </p:txBody>
      </p:sp>
      <p:sp>
        <p:nvSpPr>
          <p:cNvPr id="85" name="Google Shape;85;p15"/>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order</a:t>
            </a:r>
            <a:endParaRPr/>
          </a:p>
          <a:p>
            <a:pPr indent="0" lvl="0" marL="0" rtl="0" algn="l">
              <a:spcBef>
                <a:spcPts val="1600"/>
              </a:spcBef>
              <a:spcAft>
                <a:spcPts val="1600"/>
              </a:spcAft>
              <a:buNone/>
            </a:pPr>
            <a:r>
              <a:t/>
            </a:r>
            <a:endParaRPr/>
          </a:p>
        </p:txBody>
      </p:sp>
      <p:sp>
        <p:nvSpPr>
          <p:cNvPr id="86" name="Google Shape;86;p15"/>
          <p:cNvSpPr txBox="1"/>
          <p:nvPr>
            <p:ph idx="2" type="body"/>
          </p:nvPr>
        </p:nvSpPr>
        <p:spPr>
          <a:xfrm>
            <a:off x="313075" y="1512600"/>
            <a:ext cx="6977400" cy="31179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rgbClr val="FFD966"/>
                </a:solidFill>
                <a:latin typeface="Courier New"/>
                <a:ea typeface="Courier New"/>
                <a:cs typeface="Courier New"/>
                <a:sym typeface="Courier New"/>
              </a:rPr>
              <a:t>display:none;</a:t>
            </a:r>
            <a:endParaRPr>
              <a:solidFill>
                <a:srgbClr val="FFD966"/>
              </a:solidFill>
              <a:latin typeface="Courier New"/>
              <a:ea typeface="Courier New"/>
              <a:cs typeface="Courier New"/>
              <a:sym typeface="Courier New"/>
            </a:endParaRPr>
          </a:p>
          <a:p>
            <a:pPr indent="0" lvl="0" marL="0" marR="190500" rtl="0" algn="l">
              <a:spcBef>
                <a:spcPts val="0"/>
              </a:spcBef>
              <a:spcAft>
                <a:spcPts val="0"/>
              </a:spcAft>
              <a:buNone/>
            </a:pPr>
            <a:r>
              <a:t/>
            </a:r>
            <a:endParaRPr>
              <a:solidFill>
                <a:schemeClr val="dk1"/>
              </a:solidFill>
              <a:latin typeface="Source Code Pro"/>
              <a:ea typeface="Source Code Pro"/>
              <a:cs typeface="Source Code Pro"/>
              <a:sym typeface="Source Code Pro"/>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CSS</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Removes items from tab order and from being visually present on the page.</a:t>
            </a:r>
            <a:endParaRPr>
              <a:solidFill>
                <a:schemeClr val="dk1"/>
              </a:solidFill>
              <a:latin typeface="Poppins"/>
              <a:ea typeface="Poppins"/>
              <a:cs typeface="Poppins"/>
              <a:sym typeface="Poppins"/>
            </a:endParaRPr>
          </a:p>
          <a:p>
            <a:pPr indent="-330200" lvl="0" marL="457200" marR="190500" rtl="0" algn="l">
              <a:spcBef>
                <a:spcPts val="0"/>
              </a:spcBef>
              <a:spcAft>
                <a:spcPts val="0"/>
              </a:spcAft>
              <a:buClr>
                <a:schemeClr val="dk1"/>
              </a:buClr>
              <a:buSzPts val="1600"/>
              <a:buFont typeface="Poppins"/>
              <a:buChar char="●"/>
            </a:pPr>
            <a:r>
              <a:rPr lang="en-GB">
                <a:solidFill>
                  <a:schemeClr val="dk1"/>
                </a:solidFill>
                <a:latin typeface="Poppins"/>
                <a:ea typeface="Poppins"/>
                <a:cs typeface="Poppins"/>
                <a:sym typeface="Poppins"/>
              </a:rPr>
              <a:t>Should be used sparingly.</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Google Shape;91;p16"/>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management</a:t>
            </a:r>
            <a:endParaRPr/>
          </a:p>
          <a:p>
            <a:pPr indent="0" lvl="0" marL="0" rtl="0" algn="l">
              <a:spcBef>
                <a:spcPts val="0"/>
              </a:spcBef>
              <a:spcAft>
                <a:spcPts val="0"/>
              </a:spcAft>
              <a:buNone/>
            </a:pPr>
            <a:r>
              <a:t/>
            </a:r>
            <a:endParaRPr/>
          </a:p>
        </p:txBody>
      </p:sp>
      <p:sp>
        <p:nvSpPr>
          <p:cNvPr id="92" name="Google Shape;92;p16"/>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order</a:t>
            </a:r>
            <a:endParaRPr/>
          </a:p>
          <a:p>
            <a:pPr indent="0" lvl="0" marL="0" rtl="0" algn="l">
              <a:spcBef>
                <a:spcPts val="1600"/>
              </a:spcBef>
              <a:spcAft>
                <a:spcPts val="1600"/>
              </a:spcAft>
              <a:buNone/>
            </a:pPr>
            <a:r>
              <a:t/>
            </a:r>
            <a:endParaRPr/>
          </a:p>
        </p:txBody>
      </p:sp>
      <p:sp>
        <p:nvSpPr>
          <p:cNvPr id="93" name="Google Shape;93;p16"/>
          <p:cNvSpPr txBox="1"/>
          <p:nvPr>
            <p:ph idx="2" type="body"/>
          </p:nvPr>
        </p:nvSpPr>
        <p:spPr>
          <a:xfrm>
            <a:off x="313075" y="1512600"/>
            <a:ext cx="3569400" cy="19752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rPr lang="en-GB">
                <a:solidFill>
                  <a:srgbClr val="FFFFFF"/>
                </a:solidFill>
                <a:latin typeface="Source Code Pro"/>
                <a:ea typeface="Source Code Pro"/>
                <a:cs typeface="Source Code Pro"/>
                <a:sym typeface="Source Code Pro"/>
              </a:rPr>
              <a:t>Tabindex</a:t>
            </a:r>
            <a:r>
              <a:rPr lang="en-GB">
                <a:solidFill>
                  <a:srgbClr val="FFFFFF"/>
                </a:solidFill>
                <a:latin typeface="Poppins"/>
                <a:ea typeface="Poppins"/>
                <a:cs typeface="Poppins"/>
                <a:sym typeface="Poppins"/>
              </a:rPr>
              <a:t> </a:t>
            </a:r>
            <a:r>
              <a:rPr lang="en-GB">
                <a:solidFill>
                  <a:schemeClr val="dk1"/>
                </a:solidFill>
                <a:latin typeface="Poppins"/>
                <a:ea typeface="Poppins"/>
                <a:cs typeface="Poppins"/>
                <a:sym typeface="Poppins"/>
              </a:rPr>
              <a:t>has three states:</a:t>
            </a:r>
            <a:br>
              <a:rPr lang="en-GB">
                <a:solidFill>
                  <a:schemeClr val="dk1"/>
                </a:solidFill>
                <a:latin typeface="Poppins"/>
                <a:ea typeface="Poppins"/>
                <a:cs typeface="Poppins"/>
                <a:sym typeface="Poppins"/>
              </a:rPr>
            </a:b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chemeClr val="dk1"/>
                </a:solidFill>
                <a:latin typeface="Poppins"/>
                <a:ea typeface="Poppins"/>
                <a:cs typeface="Poppins"/>
                <a:sym typeface="Poppins"/>
              </a:rPr>
              <a:t>Negative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rgbClr val="FFD966"/>
                </a:solidFill>
                <a:latin typeface="Courier New"/>
                <a:ea typeface="Courier New"/>
                <a:cs typeface="Courier New"/>
                <a:sym typeface="Courier New"/>
              </a:rPr>
              <a:t>tabindex=“-1”</a:t>
            </a:r>
            <a:endParaRPr>
              <a:solidFill>
                <a:srgbClr val="FFD966"/>
              </a:solidFill>
              <a:latin typeface="Courier New"/>
              <a:ea typeface="Courier New"/>
              <a:cs typeface="Courier New"/>
              <a:sym typeface="Courier New"/>
            </a:endParaRPr>
          </a:p>
          <a:p>
            <a:pPr indent="0" lvl="0" marL="0" rtl="0" algn="l">
              <a:spcBef>
                <a:spcPts val="0"/>
              </a:spcBef>
              <a:spcAft>
                <a:spcPts val="1600"/>
              </a:spcAft>
              <a:buNone/>
            </a:pPr>
            <a:r>
              <a:t/>
            </a:r>
            <a:endParaRPr/>
          </a:p>
        </p:txBody>
      </p:sp>
      <p:sp>
        <p:nvSpPr>
          <p:cNvPr id="94" name="Google Shape;94;p16"/>
          <p:cNvSpPr txBox="1"/>
          <p:nvPr>
            <p:ph idx="2" type="body"/>
          </p:nvPr>
        </p:nvSpPr>
        <p:spPr>
          <a:xfrm>
            <a:off x="2414125" y="1512600"/>
            <a:ext cx="2898600" cy="34068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t/>
            </a:r>
            <a:endParaRPr>
              <a:solidFill>
                <a:srgbClr val="7CC08A"/>
              </a:solidFill>
              <a:latin typeface="Source Code Pro"/>
              <a:ea typeface="Source Code Pro"/>
              <a:cs typeface="Source Code Pro"/>
              <a:sym typeface="Source Code Pro"/>
            </a:endParaRPr>
          </a:p>
          <a:p>
            <a:pPr indent="0" lvl="0" marL="0" marR="190500" rtl="0" algn="l">
              <a:spcBef>
                <a:spcPts val="0"/>
              </a:spcBef>
              <a:spcAft>
                <a:spcPts val="0"/>
              </a:spcAft>
              <a:buNone/>
            </a:pPr>
            <a:br>
              <a:rPr lang="en-GB">
                <a:solidFill>
                  <a:schemeClr val="dk1"/>
                </a:solidFill>
                <a:latin typeface="Poppins"/>
                <a:ea typeface="Poppins"/>
                <a:cs typeface="Poppins"/>
                <a:sym typeface="Poppins"/>
              </a:rPr>
            </a:br>
            <a:r>
              <a:rPr lang="en-GB">
                <a:solidFill>
                  <a:schemeClr val="dk1"/>
                </a:solidFill>
                <a:latin typeface="Poppins"/>
                <a:ea typeface="Poppins"/>
                <a:cs typeface="Poppins"/>
                <a:sym typeface="Poppins"/>
              </a:rPr>
              <a:t>Zero</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rgbClr val="FFD966"/>
                </a:solidFill>
                <a:latin typeface="Courier New"/>
                <a:ea typeface="Courier New"/>
                <a:cs typeface="Courier New"/>
                <a:sym typeface="Courier New"/>
              </a:rPr>
              <a:t>tabindex=“0”</a:t>
            </a:r>
            <a:endParaRPr>
              <a:solidFill>
                <a:srgbClr val="FFD966"/>
              </a:solidFill>
            </a:endParaRPr>
          </a:p>
        </p:txBody>
      </p:sp>
      <p:sp>
        <p:nvSpPr>
          <p:cNvPr id="95" name="Google Shape;95;p16"/>
          <p:cNvSpPr txBox="1"/>
          <p:nvPr>
            <p:ph idx="2" type="body"/>
          </p:nvPr>
        </p:nvSpPr>
        <p:spPr>
          <a:xfrm>
            <a:off x="4438100" y="1512600"/>
            <a:ext cx="2898600" cy="3406800"/>
          </a:xfrm>
          <a:prstGeom prst="rect">
            <a:avLst/>
          </a:prstGeom>
        </p:spPr>
        <p:txBody>
          <a:bodyPr anchorCtr="0" anchor="t" bIns="91425" lIns="91425" spcFirstLastPara="1" rIns="91425" wrap="square" tIns="91425">
            <a:noAutofit/>
          </a:bodyPr>
          <a:lstStyle/>
          <a:p>
            <a:pPr indent="0" lvl="0" marL="0" marR="190500" rtl="0" algn="l">
              <a:spcBef>
                <a:spcPts val="0"/>
              </a:spcBef>
              <a:spcAft>
                <a:spcPts val="0"/>
              </a:spcAft>
              <a:buNone/>
            </a:pPr>
            <a:r>
              <a:t/>
            </a:r>
            <a:endParaRPr>
              <a:solidFill>
                <a:srgbClr val="7CC08A"/>
              </a:solidFill>
              <a:latin typeface="Source Code Pro"/>
              <a:ea typeface="Source Code Pro"/>
              <a:cs typeface="Source Code Pro"/>
              <a:sym typeface="Source Code Pro"/>
            </a:endParaRPr>
          </a:p>
          <a:p>
            <a:pPr indent="0" lvl="0" marL="0" marR="190500" rtl="0" algn="l">
              <a:spcBef>
                <a:spcPts val="0"/>
              </a:spcBef>
              <a:spcAft>
                <a:spcPts val="0"/>
              </a:spcAft>
              <a:buNone/>
            </a:pPr>
            <a:r>
              <a:t/>
            </a:r>
            <a:endParaRPr>
              <a:solidFill>
                <a:srgbClr val="7CC08A"/>
              </a:solidFill>
              <a:latin typeface="Source Code Pro"/>
              <a:ea typeface="Source Code Pro"/>
              <a:cs typeface="Source Code Pro"/>
              <a:sym typeface="Source Code Pro"/>
            </a:endParaRPr>
          </a:p>
          <a:p>
            <a:pPr indent="0" lvl="0" marL="0" marR="190500" rtl="0" algn="l">
              <a:spcBef>
                <a:spcPts val="0"/>
              </a:spcBef>
              <a:spcAft>
                <a:spcPts val="0"/>
              </a:spcAft>
              <a:buNone/>
            </a:pPr>
            <a:r>
              <a:rPr lang="en-GB">
                <a:solidFill>
                  <a:schemeClr val="dk1"/>
                </a:solidFill>
                <a:latin typeface="Poppins"/>
                <a:ea typeface="Poppins"/>
                <a:cs typeface="Poppins"/>
                <a:sym typeface="Poppins"/>
              </a:rPr>
              <a:t>Positive</a:t>
            </a:r>
            <a:endParaRPr>
              <a:solidFill>
                <a:schemeClr val="dk1"/>
              </a:solidFill>
              <a:latin typeface="Poppins"/>
              <a:ea typeface="Poppins"/>
              <a:cs typeface="Poppins"/>
              <a:sym typeface="Poppins"/>
            </a:endParaRPr>
          </a:p>
          <a:p>
            <a:pPr indent="0" lvl="0" marL="0" marR="190500" rtl="0" algn="l">
              <a:spcBef>
                <a:spcPts val="0"/>
              </a:spcBef>
              <a:spcAft>
                <a:spcPts val="0"/>
              </a:spcAft>
              <a:buNone/>
            </a:pPr>
            <a:r>
              <a:rPr lang="en-GB">
                <a:solidFill>
                  <a:srgbClr val="FFD966"/>
                </a:solidFill>
                <a:latin typeface="Courier New"/>
                <a:ea typeface="Courier New"/>
                <a:cs typeface="Courier New"/>
                <a:sym typeface="Courier New"/>
              </a:rPr>
              <a:t>tabindex=“1”</a:t>
            </a:r>
            <a:endParaRPr>
              <a:solidFill>
                <a:srgbClr val="FFD966"/>
              </a:solidFill>
              <a:latin typeface="Courier New"/>
              <a:ea typeface="Courier New"/>
              <a:cs typeface="Courier New"/>
              <a:sym typeface="Courier New"/>
            </a:endParaRPr>
          </a:p>
          <a:p>
            <a:pPr indent="0" lvl="0" marL="457200" marR="190500" rtl="0" algn="l">
              <a:spcBef>
                <a:spcPts val="0"/>
              </a:spcBef>
              <a:spcAft>
                <a:spcPts val="0"/>
              </a:spcAft>
              <a:buNone/>
            </a:pPr>
            <a:r>
              <a:t/>
            </a:r>
            <a:endParaRPr>
              <a:solidFill>
                <a:srgbClr val="FFD966"/>
              </a:solidFill>
              <a:latin typeface="Courier New"/>
              <a:ea typeface="Courier New"/>
              <a:cs typeface="Courier New"/>
              <a:sym typeface="Courier New"/>
            </a:endParaRPr>
          </a:p>
          <a:p>
            <a:pPr indent="0" lvl="0" marL="0" rtl="0" algn="l">
              <a:spcBef>
                <a:spcPts val="0"/>
              </a:spcBef>
              <a:spcAft>
                <a:spcPts val="1600"/>
              </a:spcAft>
              <a:buNone/>
            </a:pPr>
            <a:r>
              <a:t/>
            </a:r>
            <a:endParaRPr>
              <a:solidFill>
                <a:srgbClr val="FFD966"/>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17"/>
          <p:cNvSpPr txBox="1"/>
          <p:nvPr>
            <p:ph type="title"/>
          </p:nvPr>
        </p:nvSpPr>
        <p:spPr>
          <a:xfrm>
            <a:off x="313075" y="277025"/>
            <a:ext cx="6977400" cy="52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management</a:t>
            </a:r>
            <a:endParaRPr/>
          </a:p>
          <a:p>
            <a:pPr indent="0" lvl="0" marL="0" rtl="0" algn="l">
              <a:spcBef>
                <a:spcPts val="0"/>
              </a:spcBef>
              <a:spcAft>
                <a:spcPts val="0"/>
              </a:spcAft>
              <a:buNone/>
            </a:pPr>
            <a:r>
              <a:t/>
            </a:r>
            <a:endParaRPr/>
          </a:p>
        </p:txBody>
      </p:sp>
      <p:sp>
        <p:nvSpPr>
          <p:cNvPr id="101" name="Google Shape;101;p17"/>
          <p:cNvSpPr txBox="1"/>
          <p:nvPr>
            <p:ph idx="1" type="subTitle"/>
          </p:nvPr>
        </p:nvSpPr>
        <p:spPr>
          <a:xfrm>
            <a:off x="313075" y="903475"/>
            <a:ext cx="6977400" cy="478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Focus order</a:t>
            </a:r>
            <a:endParaRPr/>
          </a:p>
          <a:p>
            <a:pPr indent="0" lvl="0" marL="0" rtl="0" algn="l">
              <a:spcBef>
                <a:spcPts val="1600"/>
              </a:spcBef>
              <a:spcAft>
                <a:spcPts val="1600"/>
              </a:spcAft>
              <a:buNone/>
            </a:pPr>
            <a:r>
              <a:t/>
            </a:r>
            <a:endParaRPr/>
          </a:p>
        </p:txBody>
      </p:sp>
      <p:sp>
        <p:nvSpPr>
          <p:cNvPr id="102" name="Google Shape;102;p17"/>
          <p:cNvSpPr txBox="1"/>
          <p:nvPr/>
        </p:nvSpPr>
        <p:spPr>
          <a:xfrm>
            <a:off x="649300" y="1963050"/>
            <a:ext cx="3450000" cy="2101800"/>
          </a:xfrm>
          <a:prstGeom prst="rect">
            <a:avLst/>
          </a:prstGeom>
          <a:noFill/>
          <a:ln>
            <a:noFill/>
          </a:ln>
        </p:spPr>
        <p:txBody>
          <a:bodyPr anchorCtr="0" anchor="t" bIns="91425" lIns="91425" spcFirstLastPara="1" rIns="91425" wrap="square" tIns="91425">
            <a:noAutofit/>
          </a:bodyPr>
          <a:lstStyle/>
          <a:p>
            <a:pPr indent="0" lvl="0" marL="0" marR="190500" rtl="0" algn="l">
              <a:lnSpc>
                <a:spcPct val="115000"/>
              </a:lnSpc>
              <a:spcBef>
                <a:spcPts val="0"/>
              </a:spcBef>
              <a:spcAft>
                <a:spcPts val="0"/>
              </a:spcAft>
              <a:buNone/>
            </a:pPr>
            <a:r>
              <a:t/>
            </a:r>
            <a:endParaRPr sz="1600">
              <a:solidFill>
                <a:schemeClr val="dk1"/>
              </a:solidFill>
              <a:latin typeface="Source Code Pro"/>
              <a:ea typeface="Source Code Pro"/>
              <a:cs typeface="Source Code Pro"/>
              <a:sym typeface="Source Code Pro"/>
            </a:endParaRPr>
          </a:p>
          <a:p>
            <a:pPr indent="0" lvl="0" marL="457200" marR="190500" rtl="0" algn="l">
              <a:lnSpc>
                <a:spcPct val="115000"/>
              </a:lnSpc>
              <a:spcBef>
                <a:spcPts val="0"/>
              </a:spcBef>
              <a:spcAft>
                <a:spcPts val="0"/>
              </a:spcAft>
              <a:buNone/>
            </a:pPr>
            <a:r>
              <a:t/>
            </a:r>
            <a:endParaRPr sz="1600">
              <a:solidFill>
                <a:schemeClr val="dk1"/>
              </a:solidFill>
              <a:latin typeface="Courier New"/>
              <a:ea typeface="Courier New"/>
              <a:cs typeface="Courier New"/>
              <a:sym typeface="Courier New"/>
            </a:endParaRPr>
          </a:p>
        </p:txBody>
      </p:sp>
      <p:pic>
        <p:nvPicPr>
          <p:cNvPr id="103" name="Google Shape;103;p17"/>
          <p:cNvPicPr preferRelativeResize="0"/>
          <p:nvPr/>
        </p:nvPicPr>
        <p:blipFill>
          <a:blip r:embed="rId3">
            <a:alphaModFix/>
          </a:blip>
          <a:stretch>
            <a:fillRect/>
          </a:stretch>
        </p:blipFill>
        <p:spPr>
          <a:xfrm>
            <a:off x="313075" y="1512600"/>
            <a:ext cx="7652400" cy="2876100"/>
          </a:xfrm>
          <a:prstGeom prst="roundRect">
            <a:avLst>
              <a:gd fmla="val 5225" name="adj"/>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Zoonou">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