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2"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Lst>
  <p:sldSz cy="5143500" cx="9144000"/>
  <p:notesSz cx="6858000" cy="9144000"/>
  <p:embeddedFontLst>
    <p:embeddedFont>
      <p:font typeface="Roboto"/>
      <p:regular r:id="rId29"/>
      <p:bold r:id="rId30"/>
      <p:italic r:id="rId31"/>
      <p:boldItalic r:id="rId32"/>
    </p:embeddedFont>
    <p:embeddedFont>
      <p:font typeface="Poppins"/>
      <p:regular r:id="rId33"/>
      <p:bold r:id="rId34"/>
      <p:italic r:id="rId35"/>
      <p:boldItalic r:id="rId36"/>
    </p:embeddedFont>
    <p:embeddedFont>
      <p:font typeface="Poppins Medium"/>
      <p:regular r:id="rId37"/>
      <p:bold r:id="rId38"/>
      <p:italic r:id="rId39"/>
      <p:boldItalic r:id="rId40"/>
    </p:embeddedFont>
    <p:embeddedFont>
      <p:font typeface="Poppins SemiBold"/>
      <p:regular r:id="rId41"/>
      <p:bold r:id="rId42"/>
      <p:italic r:id="rId43"/>
      <p:bold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font" Target="fonts/PoppinsMedium-boldItalic.fntdata"/><Relationship Id="rId20" Type="http://schemas.openxmlformats.org/officeDocument/2006/relationships/slide" Target="slides/slide16.xml"/><Relationship Id="rId42" Type="http://schemas.openxmlformats.org/officeDocument/2006/relationships/font" Target="fonts/PoppinsSemiBold-bold.fntdata"/><Relationship Id="rId41" Type="http://schemas.openxmlformats.org/officeDocument/2006/relationships/font" Target="fonts/PoppinsSemiBold-regular.fntdata"/><Relationship Id="rId22" Type="http://schemas.openxmlformats.org/officeDocument/2006/relationships/slide" Target="slides/slide18.xml"/><Relationship Id="rId44" Type="http://schemas.openxmlformats.org/officeDocument/2006/relationships/font" Target="fonts/PoppinsSemiBold-boldItalic.fntdata"/><Relationship Id="rId21" Type="http://schemas.openxmlformats.org/officeDocument/2006/relationships/slide" Target="slides/slide17.xml"/><Relationship Id="rId43" Type="http://schemas.openxmlformats.org/officeDocument/2006/relationships/font" Target="fonts/PoppinsSemiBold-italic.fntdata"/><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Roboto-regular.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Roboto-italic.fntdata"/><Relationship Id="rId30" Type="http://schemas.openxmlformats.org/officeDocument/2006/relationships/font" Target="fonts/Roboto-bold.fntdata"/><Relationship Id="rId11" Type="http://schemas.openxmlformats.org/officeDocument/2006/relationships/slide" Target="slides/slide7.xml"/><Relationship Id="rId33" Type="http://schemas.openxmlformats.org/officeDocument/2006/relationships/font" Target="fonts/Poppins-regular.fntdata"/><Relationship Id="rId10" Type="http://schemas.openxmlformats.org/officeDocument/2006/relationships/slide" Target="slides/slide6.xml"/><Relationship Id="rId32" Type="http://schemas.openxmlformats.org/officeDocument/2006/relationships/font" Target="fonts/Roboto-boldItalic.fntdata"/><Relationship Id="rId13" Type="http://schemas.openxmlformats.org/officeDocument/2006/relationships/slide" Target="slides/slide9.xml"/><Relationship Id="rId35" Type="http://schemas.openxmlformats.org/officeDocument/2006/relationships/font" Target="fonts/Poppins-italic.fntdata"/><Relationship Id="rId12" Type="http://schemas.openxmlformats.org/officeDocument/2006/relationships/slide" Target="slides/slide8.xml"/><Relationship Id="rId34" Type="http://schemas.openxmlformats.org/officeDocument/2006/relationships/font" Target="fonts/Poppins-bold.fntdata"/><Relationship Id="rId15" Type="http://schemas.openxmlformats.org/officeDocument/2006/relationships/slide" Target="slides/slide11.xml"/><Relationship Id="rId37" Type="http://schemas.openxmlformats.org/officeDocument/2006/relationships/font" Target="fonts/PoppinsMedium-regular.fntdata"/><Relationship Id="rId14" Type="http://schemas.openxmlformats.org/officeDocument/2006/relationships/slide" Target="slides/slide10.xml"/><Relationship Id="rId36" Type="http://schemas.openxmlformats.org/officeDocument/2006/relationships/font" Target="fonts/Poppins-boldItalic.fntdata"/><Relationship Id="rId17" Type="http://schemas.openxmlformats.org/officeDocument/2006/relationships/slide" Target="slides/slide13.xml"/><Relationship Id="rId39" Type="http://schemas.openxmlformats.org/officeDocument/2006/relationships/font" Target="fonts/PoppinsMedium-italic.fntdata"/><Relationship Id="rId16" Type="http://schemas.openxmlformats.org/officeDocument/2006/relationships/slide" Target="slides/slide12.xml"/><Relationship Id="rId38" Type="http://schemas.openxmlformats.org/officeDocument/2006/relationships/font" Target="fonts/PoppinsMedium-bold.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nvaccess.org/" TargetMode="External"/><Relationship Id="rId3" Type="http://schemas.openxmlformats.org/officeDocument/2006/relationships/hyperlink" Target="https://www.apple.com/uk/accessibility/iphone/vision/" TargetMode="External"/><Relationship Id="rId4" Type="http://schemas.openxmlformats.org/officeDocument/2006/relationships/hyperlink" Target="https://support.google.com/accessibility/android/answer/6283677?hl=en-GB" TargetMode="External"/><Relationship Id="rId5" Type="http://schemas.openxmlformats.org/officeDocument/2006/relationships/hyperlink" Target="https://developers.google.com/web/tools/lighthouse/" TargetMode="External"/><Relationship Id="rId6" Type="http://schemas.openxmlformats.org/officeDocument/2006/relationships/hyperlink" Target="https://webaim.org/resources/contrastchecker/" TargetMode="External"/><Relationship Id="rId7" Type="http://schemas.openxmlformats.org/officeDocument/2006/relationships/hyperlink" Target="https://developer.paciellogroup.com/resources/contrastanalyser/"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nvaccess.org/" TargetMode="External"/><Relationship Id="rId3" Type="http://schemas.openxmlformats.org/officeDocument/2006/relationships/hyperlink" Target="https://www.apple.com/uk/accessibility/iphone/vision/" TargetMode="External"/><Relationship Id="rId4" Type="http://schemas.openxmlformats.org/officeDocument/2006/relationships/hyperlink" Target="https://support.google.com/accessibility/android/answer/6283677?hl=en-GB" TargetMode="External"/><Relationship Id="rId10" Type="http://schemas.openxmlformats.org/officeDocument/2006/relationships/hyperlink" Target="https://accessibility.blog.gov.uk/2016/09/02/dos-and-donts-on-designing-for-accessibility/" TargetMode="External"/><Relationship Id="rId9" Type="http://schemas.openxmlformats.org/officeDocument/2006/relationships/hyperlink" Target="https://webaim.org/resources/contrastchecker/" TargetMode="External"/><Relationship Id="rId5" Type="http://schemas.openxmlformats.org/officeDocument/2006/relationships/hyperlink" Target="https://developers.google.com/web/tools/lighthouse/" TargetMode="External"/><Relationship Id="rId6" Type="http://schemas.openxmlformats.org/officeDocument/2006/relationships/hyperlink" Target="https://w3c.github.io/coga/design/" TargetMode="External"/><Relationship Id="rId7" Type="http://schemas.openxmlformats.org/officeDocument/2006/relationships/hyperlink" Target="https://download.microsoft.com/download/b/0/d/b0d4bf87-09ce-4417-8f28-d60703d672ed/inclusive_toolkit_manual_final.pdf" TargetMode="External"/><Relationship Id="rId8" Type="http://schemas.openxmlformats.org/officeDocument/2006/relationships/hyperlink" Target="https://www.w3.org/TR/WCAG21/"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vimeo.com/311999966"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 name="Shape 27"/>
        <p:cNvGrpSpPr/>
        <p:nvPr/>
      </p:nvGrpSpPr>
      <p:grpSpPr>
        <a:xfrm>
          <a:off x="0" y="0"/>
          <a:ext cx="0" cy="0"/>
          <a:chOff x="0" y="0"/>
          <a:chExt cx="0" cy="0"/>
        </a:xfrm>
      </p:grpSpPr>
      <p:sp>
        <p:nvSpPr>
          <p:cNvPr id="28" name="Google Shape;28;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29" name="Google Shape;29;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What we do we specialise in Load testing, penetration testing, automated testing and Accessibility testing. We also offer Functional and compatibility testing to a larger number of clients. I’m the Head of Accessibility at Zoonou</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7ed18d1e37_0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7ed18d1e37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GB" sz="1200">
                <a:solidFill>
                  <a:srgbClr val="1D1D1D"/>
                </a:solidFill>
                <a:highlight>
                  <a:srgbClr val="FAFAFC"/>
                </a:highlight>
                <a:latin typeface="Trebuchet MS"/>
                <a:ea typeface="Trebuchet MS"/>
                <a:cs typeface="Trebuchet MS"/>
                <a:sym typeface="Trebuchet MS"/>
              </a:rPr>
              <a:t>Hardware </a:t>
            </a:r>
            <a:r>
              <a:rPr b="1" lang="en-GB" sz="1200">
                <a:solidFill>
                  <a:srgbClr val="1D1D1D"/>
                </a:solidFill>
                <a:highlight>
                  <a:srgbClr val="FAFAFC"/>
                </a:highlight>
                <a:latin typeface="Trebuchet MS"/>
                <a:ea typeface="Trebuchet MS"/>
                <a:cs typeface="Trebuchet MS"/>
                <a:sym typeface="Trebuchet MS"/>
              </a:rPr>
              <a:t>accommodations</a:t>
            </a:r>
            <a:r>
              <a:rPr b="1" lang="en-GB" sz="1200">
                <a:solidFill>
                  <a:srgbClr val="1D1D1D"/>
                </a:solidFill>
                <a:highlight>
                  <a:srgbClr val="FAFAFC"/>
                </a:highlight>
                <a:latin typeface="Trebuchet MS"/>
                <a:ea typeface="Trebuchet MS"/>
                <a:cs typeface="Trebuchet MS"/>
                <a:sym typeface="Trebuchet MS"/>
              </a:rPr>
              <a:t> such as </a:t>
            </a:r>
            <a:r>
              <a:rPr lang="en-GB" sz="1200">
                <a:solidFill>
                  <a:srgbClr val="1D1D1D"/>
                </a:solidFill>
                <a:highlight>
                  <a:srgbClr val="FAFAFC"/>
                </a:highlight>
                <a:latin typeface="Trebuchet MS"/>
                <a:ea typeface="Trebuchet MS"/>
                <a:cs typeface="Trebuchet MS"/>
                <a:sym typeface="Trebuchet MS"/>
              </a:rPr>
              <a:t>specially designed keyboard or mouse, switch inputs, voice recognition and eye tracking.</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Websites need to provide full and predictable keyboard controls, enough time to complete tasks such as fill out forms, </a:t>
            </a:r>
            <a:r>
              <a:rPr lang="en-GB" sz="1200">
                <a:solidFill>
                  <a:srgbClr val="1D1D1D"/>
                </a:solidFill>
                <a:highlight>
                  <a:srgbClr val="FAFAFC"/>
                </a:highlight>
                <a:latin typeface="Trebuchet MS"/>
                <a:ea typeface="Trebuchet MS"/>
                <a:cs typeface="Trebuchet MS"/>
                <a:sym typeface="Trebuchet MS"/>
              </a:rPr>
              <a:t>consistent</a:t>
            </a:r>
            <a:r>
              <a:rPr lang="en-GB" sz="1200">
                <a:solidFill>
                  <a:srgbClr val="1D1D1D"/>
                </a:solidFill>
                <a:highlight>
                  <a:srgbClr val="FAFAFC"/>
                </a:highlight>
                <a:latin typeface="Trebuchet MS"/>
                <a:ea typeface="Trebuchet MS"/>
                <a:cs typeface="Trebuchet MS"/>
                <a:sym typeface="Trebuchet MS"/>
              </a:rPr>
              <a:t> navigation and functionality of controls, </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Explore the usage of accessible versus inaccessible websites, while using the keyboard only to navigate; wearing mittens or gardening gloves; very fast mouse pointer;</a:t>
            </a:r>
            <a:br>
              <a:rPr lang="en-GB" sz="1200">
                <a:solidFill>
                  <a:srgbClr val="1D1D1D"/>
                </a:solidFill>
                <a:highlight>
                  <a:srgbClr val="FAFAFC"/>
                </a:highlight>
                <a:latin typeface="Trebuchet MS"/>
                <a:ea typeface="Trebuchet MS"/>
                <a:cs typeface="Trebuchet MS"/>
                <a:sym typeface="Trebuchet MS"/>
              </a:rPr>
            </a:br>
            <a:r>
              <a:rPr lang="en-GB" sz="1200">
                <a:solidFill>
                  <a:srgbClr val="1D1D1D"/>
                </a:solidFill>
                <a:highlight>
                  <a:srgbClr val="FAFAFC"/>
                </a:highlight>
                <a:latin typeface="Trebuchet MS"/>
                <a:ea typeface="Trebuchet MS"/>
                <a:cs typeface="Trebuchet MS"/>
                <a:sym typeface="Trebuchet MS"/>
              </a:rPr>
              <a:t>Suggest participants repeat the activity/demonstration on other websites after the session.</a:t>
            </a:r>
            <a:endParaRPr sz="1200">
              <a:solidFill>
                <a:srgbClr val="1D1D1D"/>
              </a:solidFill>
              <a:highlight>
                <a:srgbClr val="FAFAFC"/>
              </a:highlight>
              <a:latin typeface="Trebuchet MS"/>
              <a:ea typeface="Trebuchet MS"/>
              <a:cs typeface="Trebuchet MS"/>
              <a:sym typeface="Trebuchet M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g7ed18d1e37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7ed18d1e37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People with speech impairments will be unable to contact businesses by phone, so it is important that a direct and immediate means is </a:t>
            </a:r>
            <a:r>
              <a:rPr lang="en-GB" sz="1200">
                <a:solidFill>
                  <a:srgbClr val="1D1D1D"/>
                </a:solidFill>
                <a:highlight>
                  <a:srgbClr val="FAFAFC"/>
                </a:highlight>
                <a:latin typeface="Trebuchet MS"/>
                <a:ea typeface="Trebuchet MS"/>
                <a:cs typeface="Trebuchet MS"/>
                <a:sym typeface="Trebuchet MS"/>
              </a:rPr>
              <a:t>available</a:t>
            </a:r>
            <a:r>
              <a:rPr lang="en-GB" sz="1200">
                <a:solidFill>
                  <a:srgbClr val="1D1D1D"/>
                </a:solidFill>
                <a:highlight>
                  <a:srgbClr val="FAFAFC"/>
                </a:highlight>
                <a:latin typeface="Trebuchet MS"/>
                <a:ea typeface="Trebuchet MS"/>
                <a:cs typeface="Trebuchet MS"/>
                <a:sym typeface="Trebuchet MS"/>
              </a:rPr>
              <a:t> as an alternative either in the form of email or live chat. They must be able to do everything they can over the phone by these means to meet the equality act</a:t>
            </a:r>
            <a:endParaRPr>
              <a:latin typeface="Trebuchet MS"/>
              <a:ea typeface="Trebuchet MS"/>
              <a:cs typeface="Trebuchet MS"/>
              <a:sym typeface="Trebuchet M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7ed18d1e37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7ed18d1e37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a:solidFill>
                  <a:srgbClr val="333333"/>
                </a:solidFill>
              </a:rPr>
              <a:t>Users with cognitive, learning and neurological impairments may be easily distracted by moving content or find it difficult to complete complex forms without having a break</a:t>
            </a:r>
            <a:br>
              <a:rPr lang="en-GB" sz="1200">
                <a:solidFill>
                  <a:srgbClr val="1D1D1D"/>
                </a:solidFill>
                <a:highlight>
                  <a:srgbClr val="FAFAFC"/>
                </a:highlight>
                <a:latin typeface="Trebuchet MS"/>
                <a:ea typeface="Trebuchet MS"/>
                <a:cs typeface="Trebuchet MS"/>
                <a:sym typeface="Trebuchet MS"/>
              </a:rPr>
            </a:br>
            <a:br>
              <a:rPr lang="en-GB" sz="1200">
                <a:solidFill>
                  <a:srgbClr val="1D1D1D"/>
                </a:solidFill>
                <a:highlight>
                  <a:srgbClr val="FAFAFC"/>
                </a:highlight>
                <a:latin typeface="Trebuchet MS"/>
                <a:ea typeface="Trebuchet MS"/>
                <a:cs typeface="Trebuchet MS"/>
                <a:sym typeface="Trebuchet MS"/>
              </a:rPr>
            </a:br>
            <a:r>
              <a:rPr lang="en-GB" sz="1200">
                <a:solidFill>
                  <a:srgbClr val="1D1D1D"/>
                </a:solidFill>
                <a:highlight>
                  <a:srgbClr val="FAFAFC"/>
                </a:highlight>
                <a:latin typeface="Trebuchet MS"/>
                <a:ea typeface="Trebuchet MS"/>
                <a:cs typeface="Trebuchet MS"/>
                <a:sym typeface="Trebuchet MS"/>
              </a:rPr>
              <a:t>Reduced moving or flashing content, </a:t>
            </a:r>
            <a:r>
              <a:rPr lang="en-GB" sz="1200">
                <a:solidFill>
                  <a:srgbClr val="1D1D1D"/>
                </a:solidFill>
                <a:highlight>
                  <a:srgbClr val="FAFAFC"/>
                </a:highlight>
                <a:latin typeface="Trebuchet MS"/>
                <a:ea typeface="Trebuchet MS"/>
                <a:cs typeface="Trebuchet MS"/>
                <a:sym typeface="Trebuchet MS"/>
              </a:rPr>
              <a:t>especially important to have no more than 3 flashes per second</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Users should be able to disable any moving content</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Clearly structured content that facilitates overview and orientation;</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Consistent labeling of forms, buttons, and other content parts;</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Predictable link targets, functionality, and overall interaction;</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Different ways of navigating websites, such as hierarchical menu and search;</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Options to suppress blinking, flickering, flashing, and otherwise distracting content;</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Simpler text that is supplemented by images, graphs, and other illustrations;</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 </a:t>
            </a:r>
            <a:r>
              <a:rPr lang="en-GB" sz="1200">
                <a:solidFill>
                  <a:srgbClr val="1D1D1D"/>
                </a:solidFill>
                <a:highlight>
                  <a:srgbClr val="FAFAFC"/>
                </a:highlight>
                <a:latin typeface="Trebuchet MS"/>
                <a:ea typeface="Trebuchet MS"/>
                <a:cs typeface="Trebuchet MS"/>
                <a:sym typeface="Trebuchet MS"/>
              </a:rPr>
              <a:t> </a:t>
            </a:r>
            <a:endParaRPr>
              <a:latin typeface="Trebuchet MS"/>
              <a:ea typeface="Trebuchet MS"/>
              <a:cs typeface="Trebuchet MS"/>
              <a:sym typeface="Trebuchet M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g6b9d9b5c6f_0_3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6b9d9b5c6f_0_3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t/>
            </a:r>
            <a:endParaRPr b="1">
              <a:solidFill>
                <a:srgbClr val="131529"/>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6b9d9b5c6f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6b9d9b5c6f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333333"/>
                </a:solidFill>
              </a:rPr>
              <a:t>So in order for a website to be accessible we need to </a:t>
            </a:r>
            <a:endParaRPr sz="1000">
              <a:solidFill>
                <a:srgbClr val="333333"/>
              </a:solidFill>
            </a:endParaRPr>
          </a:p>
          <a:p>
            <a:pPr indent="-292100" lvl="0" marL="914400" rtl="0" algn="l">
              <a:lnSpc>
                <a:spcPct val="115000"/>
              </a:lnSpc>
              <a:spcBef>
                <a:spcPts val="0"/>
              </a:spcBef>
              <a:spcAft>
                <a:spcPts val="0"/>
              </a:spcAft>
              <a:buClr>
                <a:srgbClr val="333333"/>
              </a:buClr>
              <a:buSzPts val="1000"/>
              <a:buChar char="●"/>
            </a:pPr>
            <a:r>
              <a:rPr lang="en-GB" sz="1000">
                <a:solidFill>
                  <a:srgbClr val="333333"/>
                </a:solidFill>
              </a:rPr>
              <a:t>ensures that users can perceive, operate, understand, interact and contribute to the Web using different tools and technologies. It removes barriers that could make using the web difficult for some people to use. Velcro semantics </a:t>
            </a:r>
            <a:r>
              <a:rPr lang="en-GB" sz="1000">
                <a:solidFill>
                  <a:srgbClr val="333333"/>
                </a:solidFill>
              </a:rPr>
              <a:t>analogy</a:t>
            </a:r>
            <a:r>
              <a:rPr lang="en-GB" sz="1000">
                <a:solidFill>
                  <a:srgbClr val="333333"/>
                </a:solidFill>
              </a:rPr>
              <a:t> </a:t>
            </a:r>
            <a:endParaRPr sz="1000">
              <a:solidFill>
                <a:srgbClr val="333333"/>
              </a:solidFill>
            </a:endParaRPr>
          </a:p>
          <a:p>
            <a:pPr indent="-292100" lvl="0" marL="914400" rtl="0" algn="l">
              <a:lnSpc>
                <a:spcPct val="115000"/>
              </a:lnSpc>
              <a:spcBef>
                <a:spcPts val="0"/>
              </a:spcBef>
              <a:spcAft>
                <a:spcPts val="0"/>
              </a:spcAft>
              <a:buClr>
                <a:srgbClr val="333333"/>
              </a:buClr>
              <a:buSzPts val="1000"/>
              <a:buChar char="●"/>
            </a:pPr>
            <a:r>
              <a:rPr lang="en-GB" sz="1000">
                <a:solidFill>
                  <a:srgbClr val="333333"/>
                </a:solidFill>
              </a:rPr>
              <a:t>Commonly shortened to A11y, with the number 11 representing the 11 letters missing between the A and y</a:t>
            </a:r>
            <a:endParaRPr sz="1000">
              <a:solidFill>
                <a:srgbClr val="333333"/>
              </a:solidFill>
            </a:endParaRPr>
          </a:p>
          <a:p>
            <a:pPr indent="0" lvl="0" marL="914400" rtl="0" algn="l">
              <a:lnSpc>
                <a:spcPct val="115000"/>
              </a:lnSpc>
              <a:spcBef>
                <a:spcPts val="0"/>
              </a:spcBef>
              <a:spcAft>
                <a:spcPts val="0"/>
              </a:spcAft>
              <a:buNone/>
            </a:pPr>
            <a:r>
              <a:rPr lang="en-GB" sz="1000">
                <a:solidFill>
                  <a:srgbClr val="333333"/>
                </a:solidFill>
              </a:rPr>
              <a:t>So</a:t>
            </a:r>
            <a:endParaRPr sz="1000">
              <a:solidFill>
                <a:srgbClr val="333333"/>
              </a:solidFill>
            </a:endParaRPr>
          </a:p>
          <a:p>
            <a:pPr indent="-292100" lvl="0" marL="914400" rtl="0" algn="l">
              <a:lnSpc>
                <a:spcPct val="115000"/>
              </a:lnSpc>
              <a:spcBef>
                <a:spcPts val="0"/>
              </a:spcBef>
              <a:spcAft>
                <a:spcPts val="0"/>
              </a:spcAft>
              <a:buClr>
                <a:srgbClr val="333333"/>
              </a:buClr>
              <a:buSzPts val="1000"/>
              <a:buChar char="●"/>
            </a:pPr>
            <a:r>
              <a:rPr lang="en-GB" sz="1000">
                <a:solidFill>
                  <a:srgbClr val="333333"/>
                </a:solidFill>
              </a:rPr>
              <a:t>To help us do this we have recognised standards such as Web content accessibility guidelines, which provides guidance and techniques for implementing accessibility across multiple technologies and tools</a:t>
            </a:r>
            <a:endParaRPr sz="1000">
              <a:solidFill>
                <a:srgbClr val="333333"/>
              </a:solidFill>
            </a:endParaRPr>
          </a:p>
          <a:p>
            <a:pPr indent="-292100" lvl="1" marL="1371600" rtl="0" algn="l">
              <a:lnSpc>
                <a:spcPct val="115000"/>
              </a:lnSpc>
              <a:spcBef>
                <a:spcPts val="0"/>
              </a:spcBef>
              <a:spcAft>
                <a:spcPts val="0"/>
              </a:spcAft>
              <a:buClr>
                <a:srgbClr val="333333"/>
              </a:buClr>
              <a:buSzPts val="1000"/>
              <a:buChar char="○"/>
            </a:pPr>
            <a:r>
              <a:rPr lang="en-GB" sz="1000">
                <a:solidFill>
                  <a:srgbClr val="333333"/>
                </a:solidFill>
              </a:rPr>
              <a:t>It is split across three levels, level A, level AA and level AAA - they equate to roughly A - the minimum you should be doing, AA - an acceptable level, most of these things you should be doing and AAA a gold standard, if you’re already reaching AA then you may want to extend into these more</a:t>
            </a:r>
            <a:endParaRPr sz="1000">
              <a:solidFill>
                <a:srgbClr val="333333"/>
              </a:solidFill>
            </a:endParaRPr>
          </a:p>
          <a:p>
            <a:pPr indent="-292100" lvl="1" marL="1371600" rtl="0" algn="l">
              <a:lnSpc>
                <a:spcPct val="115000"/>
              </a:lnSpc>
              <a:spcBef>
                <a:spcPts val="0"/>
              </a:spcBef>
              <a:spcAft>
                <a:spcPts val="0"/>
              </a:spcAft>
              <a:buClr>
                <a:srgbClr val="333333"/>
              </a:buClr>
              <a:buSzPts val="1000"/>
              <a:buChar char="○"/>
            </a:pPr>
            <a:r>
              <a:rPr lang="en-GB" sz="1000">
                <a:solidFill>
                  <a:srgbClr val="333333"/>
                </a:solidFill>
              </a:rPr>
              <a:t>which was updated in June 2018 - The three main focus areas of improvement in WCAG 2.1 were mobile technology, low vision, and cognitive disabilities. Part of the update to was to ensure all new success criteria were testable, applied to all technologies and could be applied across all content.</a:t>
            </a:r>
            <a:endParaRPr sz="1000">
              <a:solidFill>
                <a:srgbClr val="333333"/>
              </a:solidFill>
            </a:endParaRPr>
          </a:p>
          <a:p>
            <a:pPr indent="-292100" lvl="1" marL="1371600" rtl="0" algn="l">
              <a:lnSpc>
                <a:spcPct val="115000"/>
              </a:lnSpc>
              <a:spcBef>
                <a:spcPts val="0"/>
              </a:spcBef>
              <a:spcAft>
                <a:spcPts val="0"/>
              </a:spcAft>
              <a:buClr>
                <a:srgbClr val="333333"/>
              </a:buClr>
              <a:buSzPts val="1000"/>
              <a:buChar char="○"/>
            </a:pPr>
            <a:r>
              <a:rPr lang="en-GB" sz="1000">
                <a:solidFill>
                  <a:srgbClr val="333333"/>
                </a:solidFill>
              </a:rPr>
              <a:t>2.2 coming soon, one sc so far, </a:t>
            </a:r>
            <a:endParaRPr sz="1000">
              <a:solidFill>
                <a:srgbClr val="333333"/>
              </a:solidFill>
            </a:endParaRPr>
          </a:p>
          <a:p>
            <a:pPr indent="-292100" lvl="1" marL="1371600" rtl="0" algn="l">
              <a:lnSpc>
                <a:spcPct val="115000"/>
              </a:lnSpc>
              <a:spcBef>
                <a:spcPts val="0"/>
              </a:spcBef>
              <a:spcAft>
                <a:spcPts val="0"/>
              </a:spcAft>
              <a:buClr>
                <a:srgbClr val="333333"/>
              </a:buClr>
              <a:buSzPts val="1000"/>
              <a:buChar char="○"/>
            </a:pPr>
            <a:r>
              <a:rPr lang="en-GB" sz="1000">
                <a:solidFill>
                  <a:srgbClr val="333333"/>
                </a:solidFill>
              </a:rPr>
              <a:t>Minimum area: The focus indication area is greater than or equal to the longest side of the bounding rectangle of the focused control, times 2 CSS pixels.</a:t>
            </a:r>
            <a:endParaRPr sz="1000">
              <a:solidFill>
                <a:srgbClr val="333333"/>
              </a:solidFill>
            </a:endParaRPr>
          </a:p>
          <a:p>
            <a:pPr indent="-292100" lvl="1" marL="1371600" rtl="0" algn="l">
              <a:lnSpc>
                <a:spcPct val="115000"/>
              </a:lnSpc>
              <a:spcBef>
                <a:spcPts val="0"/>
              </a:spcBef>
              <a:spcAft>
                <a:spcPts val="0"/>
              </a:spcAft>
              <a:buClr>
                <a:srgbClr val="333333"/>
              </a:buClr>
              <a:buSzPts val="1000"/>
              <a:buChar char="○"/>
            </a:pPr>
            <a:r>
              <a:rPr lang="en-GB" sz="1000">
                <a:solidFill>
                  <a:srgbClr val="333333"/>
                </a:solidFill>
              </a:rPr>
              <a:t>Focus contrast: Color changes used to indicate focus have at least a 3:1 contrast ratio with the colors changed from the unfocused control.</a:t>
            </a:r>
            <a:endParaRPr sz="1000">
              <a:solidFill>
                <a:srgbClr val="333333"/>
              </a:solidFill>
            </a:endParaRPr>
          </a:p>
          <a:p>
            <a:pPr indent="-292100" lvl="1" marL="1371600" rtl="0" algn="l">
              <a:lnSpc>
                <a:spcPct val="115000"/>
              </a:lnSpc>
              <a:spcBef>
                <a:spcPts val="0"/>
              </a:spcBef>
              <a:spcAft>
                <a:spcPts val="0"/>
              </a:spcAft>
              <a:buClr>
                <a:srgbClr val="333333"/>
              </a:buClr>
              <a:buSzPts val="1000"/>
              <a:buChar char="○"/>
            </a:pPr>
            <a:r>
              <a:rPr lang="en-GB" sz="1000">
                <a:solidFill>
                  <a:srgbClr val="333333"/>
                </a:solidFill>
              </a:rPr>
              <a:t>Contrast or thickness: The focus indication area has a 3:1 contrast ratio against all adjacent colors for the minimum area or greater, or has a thickness of at least 2 CSS pixels.</a:t>
            </a:r>
            <a:endParaRPr sz="1000">
              <a:solidFill>
                <a:srgbClr val="333333"/>
              </a:solidFill>
            </a:endParaRPr>
          </a:p>
          <a:p>
            <a:pPr indent="-292100" lvl="0" marL="914400" rtl="0" algn="l">
              <a:lnSpc>
                <a:spcPct val="115000"/>
              </a:lnSpc>
              <a:spcBef>
                <a:spcPts val="0"/>
              </a:spcBef>
              <a:spcAft>
                <a:spcPts val="0"/>
              </a:spcAft>
              <a:buClr>
                <a:srgbClr val="333333"/>
              </a:buClr>
              <a:buSzPts val="1000"/>
              <a:buChar char="●"/>
            </a:pPr>
            <a:r>
              <a:rPr lang="en-GB" sz="1000">
                <a:solidFill>
                  <a:srgbClr val="333333"/>
                </a:solidFill>
              </a:rPr>
              <a:t>But we should also go beyond just guidelines and ensure feedback is taken onboard from disabled users, as what may pass a guideline may still not be accessible in real life use and this is one of the reasons why we work with the RNIB to provie dsabled user testing</a:t>
            </a:r>
            <a:endParaRPr sz="1000">
              <a:solidFill>
                <a:srgbClr val="333333"/>
              </a:solidFill>
            </a:endParaRPr>
          </a:p>
          <a:p>
            <a:pPr indent="0" lvl="0" marL="914400" rtl="0" algn="l">
              <a:lnSpc>
                <a:spcPct val="115000"/>
              </a:lnSpc>
              <a:spcBef>
                <a:spcPts val="0"/>
              </a:spcBef>
              <a:spcAft>
                <a:spcPts val="0"/>
              </a:spcAft>
              <a:buNone/>
            </a:pPr>
            <a:r>
              <a:t/>
            </a:r>
            <a:endParaRPr sz="1000">
              <a:solidFill>
                <a:srgbClr val="333333"/>
              </a:solidFill>
            </a:endParaRPr>
          </a:p>
          <a:p>
            <a:pPr indent="0" lvl="0" marL="914400" rtl="0" algn="l">
              <a:lnSpc>
                <a:spcPct val="115000"/>
              </a:lnSpc>
              <a:spcBef>
                <a:spcPts val="0"/>
              </a:spcBef>
              <a:spcAft>
                <a:spcPts val="0"/>
              </a:spcAft>
              <a:buNone/>
            </a:pPr>
            <a:r>
              <a:t/>
            </a:r>
            <a:endParaRPr>
              <a:solidFill>
                <a:srgbClr val="333333"/>
              </a:solidFill>
            </a:endParaRPr>
          </a:p>
          <a:p>
            <a:pPr indent="0" lvl="0" marL="0" rtl="0" algn="l">
              <a:lnSpc>
                <a:spcPct val="115000"/>
              </a:lnSpc>
              <a:spcBef>
                <a:spcPts val="0"/>
              </a:spcBef>
              <a:spcAft>
                <a:spcPts val="0"/>
              </a:spcAft>
              <a:buNone/>
            </a:pPr>
            <a:r>
              <a:t/>
            </a:r>
            <a:endParaRPr>
              <a:solidFill>
                <a:srgbClr val="333333"/>
              </a:solidFill>
            </a:endParaRPr>
          </a:p>
          <a:p>
            <a:pPr indent="0" lvl="0" marL="0" rtl="0" algn="l">
              <a:lnSpc>
                <a:spcPct val="115000"/>
              </a:lnSpc>
              <a:spcBef>
                <a:spcPts val="0"/>
              </a:spcBef>
              <a:spcAft>
                <a:spcPts val="0"/>
              </a:spcAft>
              <a:buNone/>
            </a:pPr>
            <a:r>
              <a:rPr lang="en-GB">
                <a:solidFill>
                  <a:srgbClr val="333333"/>
                </a:solidFill>
              </a:rPr>
              <a:t>POUR</a:t>
            </a:r>
            <a:endParaRPr>
              <a:solidFill>
                <a:srgbClr val="333333"/>
              </a:solidFill>
            </a:endParaRPr>
          </a:p>
          <a:p>
            <a:pPr indent="-298450" lvl="0" marL="457200" rtl="0" algn="l">
              <a:lnSpc>
                <a:spcPct val="115000"/>
              </a:lnSpc>
              <a:spcBef>
                <a:spcPts val="0"/>
              </a:spcBef>
              <a:spcAft>
                <a:spcPts val="0"/>
              </a:spcAft>
              <a:buClr>
                <a:srgbClr val="333333"/>
              </a:buClr>
              <a:buSzPts val="1100"/>
              <a:buChar char="●"/>
            </a:pPr>
            <a:r>
              <a:rPr lang="en-GB">
                <a:solidFill>
                  <a:srgbClr val="333333"/>
                </a:solidFill>
              </a:rPr>
              <a:t>Perceivable information and user interface</a:t>
            </a:r>
            <a:endParaRPr>
              <a:solidFill>
                <a:srgbClr val="333333"/>
              </a:solidFill>
            </a:endParaRPr>
          </a:p>
          <a:p>
            <a:pPr indent="-298450" lvl="1" marL="914400" rtl="0" algn="l">
              <a:lnSpc>
                <a:spcPct val="115000"/>
              </a:lnSpc>
              <a:spcBef>
                <a:spcPts val="0"/>
              </a:spcBef>
              <a:spcAft>
                <a:spcPts val="0"/>
              </a:spcAft>
              <a:buClr>
                <a:srgbClr val="333333"/>
              </a:buClr>
              <a:buSzPts val="1100"/>
              <a:buChar char="○"/>
            </a:pPr>
            <a:r>
              <a:rPr lang="en-GB">
                <a:solidFill>
                  <a:srgbClr val="333333"/>
                </a:solidFill>
              </a:rPr>
              <a:t>Text alternatives for non-text content</a:t>
            </a:r>
            <a:endParaRPr>
              <a:solidFill>
                <a:srgbClr val="333333"/>
              </a:solidFill>
            </a:endParaRPr>
          </a:p>
          <a:p>
            <a:pPr indent="-298450" lvl="1" marL="914400" rtl="0" algn="l">
              <a:lnSpc>
                <a:spcPct val="115000"/>
              </a:lnSpc>
              <a:spcBef>
                <a:spcPts val="0"/>
              </a:spcBef>
              <a:spcAft>
                <a:spcPts val="0"/>
              </a:spcAft>
              <a:buClr>
                <a:srgbClr val="333333"/>
              </a:buClr>
              <a:buSzPts val="1100"/>
              <a:buChar char="○"/>
            </a:pPr>
            <a:r>
              <a:rPr lang="en-GB">
                <a:solidFill>
                  <a:srgbClr val="333333"/>
                </a:solidFill>
              </a:rPr>
              <a:t>Captions and other alternatives for multimedia</a:t>
            </a:r>
            <a:endParaRPr>
              <a:solidFill>
                <a:srgbClr val="333333"/>
              </a:solidFill>
            </a:endParaRPr>
          </a:p>
          <a:p>
            <a:pPr indent="-298450" lvl="1" marL="914400" rtl="0" algn="l">
              <a:lnSpc>
                <a:spcPct val="115000"/>
              </a:lnSpc>
              <a:spcBef>
                <a:spcPts val="0"/>
              </a:spcBef>
              <a:spcAft>
                <a:spcPts val="0"/>
              </a:spcAft>
              <a:buClr>
                <a:srgbClr val="333333"/>
              </a:buClr>
              <a:buSzPts val="1100"/>
              <a:buChar char="○"/>
            </a:pPr>
            <a:r>
              <a:rPr lang="en-GB">
                <a:solidFill>
                  <a:srgbClr val="333333"/>
                </a:solidFill>
              </a:rPr>
              <a:t>Content can be presented in different ways</a:t>
            </a:r>
            <a:endParaRPr>
              <a:solidFill>
                <a:srgbClr val="333333"/>
              </a:solidFill>
            </a:endParaRPr>
          </a:p>
          <a:p>
            <a:pPr indent="-298450" lvl="1" marL="914400" rtl="0" algn="l">
              <a:lnSpc>
                <a:spcPct val="115000"/>
              </a:lnSpc>
              <a:spcBef>
                <a:spcPts val="0"/>
              </a:spcBef>
              <a:spcAft>
                <a:spcPts val="0"/>
              </a:spcAft>
              <a:buClr>
                <a:srgbClr val="333333"/>
              </a:buClr>
              <a:buSzPts val="1100"/>
              <a:buChar char="○"/>
            </a:pPr>
            <a:r>
              <a:rPr lang="en-GB">
                <a:solidFill>
                  <a:srgbClr val="333333"/>
                </a:solidFill>
              </a:rPr>
              <a:t>Content is easier to see and hear</a:t>
            </a:r>
            <a:endParaRPr>
              <a:solidFill>
                <a:srgbClr val="333333"/>
              </a:solidFill>
            </a:endParaRPr>
          </a:p>
          <a:p>
            <a:pPr indent="-298450" lvl="0" marL="457200" rtl="0" algn="l">
              <a:lnSpc>
                <a:spcPct val="115000"/>
              </a:lnSpc>
              <a:spcBef>
                <a:spcPts val="0"/>
              </a:spcBef>
              <a:spcAft>
                <a:spcPts val="0"/>
              </a:spcAft>
              <a:buClr>
                <a:srgbClr val="333333"/>
              </a:buClr>
              <a:buSzPts val="1100"/>
              <a:buChar char="●"/>
            </a:pPr>
            <a:r>
              <a:rPr lang="en-GB">
                <a:solidFill>
                  <a:srgbClr val="333333"/>
                </a:solidFill>
              </a:rPr>
              <a:t>Operable user interface and navigation</a:t>
            </a:r>
            <a:endParaRPr>
              <a:solidFill>
                <a:srgbClr val="333333"/>
              </a:solidFill>
            </a:endParaRPr>
          </a:p>
          <a:p>
            <a:pPr indent="-298450" lvl="1" marL="914400" rtl="0" algn="l">
              <a:lnSpc>
                <a:spcPct val="115000"/>
              </a:lnSpc>
              <a:spcBef>
                <a:spcPts val="0"/>
              </a:spcBef>
              <a:spcAft>
                <a:spcPts val="0"/>
              </a:spcAft>
              <a:buClr>
                <a:srgbClr val="333333"/>
              </a:buClr>
              <a:buSzPts val="1100"/>
              <a:buChar char="○"/>
            </a:pPr>
            <a:r>
              <a:rPr lang="en-GB">
                <a:solidFill>
                  <a:srgbClr val="333333"/>
                </a:solidFill>
              </a:rPr>
              <a:t>Functionality is available from a keyboard</a:t>
            </a:r>
            <a:endParaRPr>
              <a:solidFill>
                <a:srgbClr val="333333"/>
              </a:solidFill>
            </a:endParaRPr>
          </a:p>
          <a:p>
            <a:pPr indent="-298450" lvl="1" marL="914400" rtl="0" algn="l">
              <a:lnSpc>
                <a:spcPct val="115000"/>
              </a:lnSpc>
              <a:spcBef>
                <a:spcPts val="0"/>
              </a:spcBef>
              <a:spcAft>
                <a:spcPts val="0"/>
              </a:spcAft>
              <a:buClr>
                <a:srgbClr val="333333"/>
              </a:buClr>
              <a:buSzPts val="1100"/>
              <a:buChar char="○"/>
            </a:pPr>
            <a:r>
              <a:rPr lang="en-GB">
                <a:solidFill>
                  <a:srgbClr val="333333"/>
                </a:solidFill>
              </a:rPr>
              <a:t>Users have enough time to read and use the content</a:t>
            </a:r>
            <a:endParaRPr>
              <a:solidFill>
                <a:srgbClr val="333333"/>
              </a:solidFill>
            </a:endParaRPr>
          </a:p>
          <a:p>
            <a:pPr indent="-298450" lvl="1" marL="914400" rtl="0" algn="l">
              <a:lnSpc>
                <a:spcPct val="115000"/>
              </a:lnSpc>
              <a:spcBef>
                <a:spcPts val="0"/>
              </a:spcBef>
              <a:spcAft>
                <a:spcPts val="0"/>
              </a:spcAft>
              <a:buClr>
                <a:srgbClr val="333333"/>
              </a:buClr>
              <a:buSzPts val="1100"/>
              <a:buChar char="○"/>
            </a:pPr>
            <a:r>
              <a:rPr lang="en-GB">
                <a:solidFill>
                  <a:srgbClr val="333333"/>
                </a:solidFill>
              </a:rPr>
              <a:t>Content does not cause seizures and physical reactions</a:t>
            </a:r>
            <a:endParaRPr>
              <a:solidFill>
                <a:srgbClr val="333333"/>
              </a:solidFill>
            </a:endParaRPr>
          </a:p>
          <a:p>
            <a:pPr indent="-298450" lvl="1" marL="914400" rtl="0" algn="l">
              <a:lnSpc>
                <a:spcPct val="115000"/>
              </a:lnSpc>
              <a:spcBef>
                <a:spcPts val="0"/>
              </a:spcBef>
              <a:spcAft>
                <a:spcPts val="0"/>
              </a:spcAft>
              <a:buClr>
                <a:srgbClr val="333333"/>
              </a:buClr>
              <a:buSzPts val="1100"/>
              <a:buChar char="○"/>
            </a:pPr>
            <a:r>
              <a:rPr lang="en-GB">
                <a:solidFill>
                  <a:srgbClr val="333333"/>
                </a:solidFill>
              </a:rPr>
              <a:t>Users can easily navigate, find content, and determine where they are</a:t>
            </a:r>
            <a:endParaRPr>
              <a:solidFill>
                <a:srgbClr val="333333"/>
              </a:solidFill>
            </a:endParaRPr>
          </a:p>
          <a:p>
            <a:pPr indent="-298450" lvl="1" marL="914400" rtl="0" algn="l">
              <a:lnSpc>
                <a:spcPct val="115000"/>
              </a:lnSpc>
              <a:spcBef>
                <a:spcPts val="0"/>
              </a:spcBef>
              <a:spcAft>
                <a:spcPts val="0"/>
              </a:spcAft>
              <a:buClr>
                <a:srgbClr val="333333"/>
              </a:buClr>
              <a:buSzPts val="1100"/>
              <a:buChar char="○"/>
            </a:pPr>
            <a:r>
              <a:rPr lang="en-GB">
                <a:solidFill>
                  <a:srgbClr val="333333"/>
                </a:solidFill>
              </a:rPr>
              <a:t>Users can use different input modalities beyond keyboard</a:t>
            </a:r>
            <a:endParaRPr>
              <a:solidFill>
                <a:srgbClr val="333333"/>
              </a:solidFill>
            </a:endParaRPr>
          </a:p>
          <a:p>
            <a:pPr indent="-298450" lvl="0" marL="457200" rtl="0" algn="l">
              <a:lnSpc>
                <a:spcPct val="115000"/>
              </a:lnSpc>
              <a:spcBef>
                <a:spcPts val="0"/>
              </a:spcBef>
              <a:spcAft>
                <a:spcPts val="0"/>
              </a:spcAft>
              <a:buClr>
                <a:srgbClr val="333333"/>
              </a:buClr>
              <a:buSzPts val="1100"/>
              <a:buChar char="●"/>
            </a:pPr>
            <a:r>
              <a:rPr lang="en-GB">
                <a:solidFill>
                  <a:srgbClr val="333333"/>
                </a:solidFill>
              </a:rPr>
              <a:t>Understandable information and user interface</a:t>
            </a:r>
            <a:endParaRPr>
              <a:solidFill>
                <a:srgbClr val="333333"/>
              </a:solidFill>
            </a:endParaRPr>
          </a:p>
          <a:p>
            <a:pPr indent="-298450" lvl="1" marL="914400" rtl="0" algn="l">
              <a:lnSpc>
                <a:spcPct val="115000"/>
              </a:lnSpc>
              <a:spcBef>
                <a:spcPts val="0"/>
              </a:spcBef>
              <a:spcAft>
                <a:spcPts val="0"/>
              </a:spcAft>
              <a:buClr>
                <a:srgbClr val="333333"/>
              </a:buClr>
              <a:buSzPts val="1100"/>
              <a:buChar char="○"/>
            </a:pPr>
            <a:r>
              <a:rPr lang="en-GB">
                <a:solidFill>
                  <a:srgbClr val="333333"/>
                </a:solidFill>
              </a:rPr>
              <a:t>Text is readable and understandable</a:t>
            </a:r>
            <a:endParaRPr>
              <a:solidFill>
                <a:srgbClr val="333333"/>
              </a:solidFill>
            </a:endParaRPr>
          </a:p>
          <a:p>
            <a:pPr indent="-298450" lvl="1" marL="914400" rtl="0" algn="l">
              <a:lnSpc>
                <a:spcPct val="115000"/>
              </a:lnSpc>
              <a:spcBef>
                <a:spcPts val="0"/>
              </a:spcBef>
              <a:spcAft>
                <a:spcPts val="0"/>
              </a:spcAft>
              <a:buClr>
                <a:srgbClr val="333333"/>
              </a:buClr>
              <a:buSzPts val="1100"/>
              <a:buChar char="○"/>
            </a:pPr>
            <a:r>
              <a:rPr lang="en-GB">
                <a:solidFill>
                  <a:srgbClr val="333333"/>
                </a:solidFill>
              </a:rPr>
              <a:t>Content appears and operates in predictable ways</a:t>
            </a:r>
            <a:endParaRPr>
              <a:solidFill>
                <a:srgbClr val="333333"/>
              </a:solidFill>
            </a:endParaRPr>
          </a:p>
          <a:p>
            <a:pPr indent="-298450" lvl="1" marL="914400" rtl="0" algn="l">
              <a:lnSpc>
                <a:spcPct val="115000"/>
              </a:lnSpc>
              <a:spcBef>
                <a:spcPts val="0"/>
              </a:spcBef>
              <a:spcAft>
                <a:spcPts val="0"/>
              </a:spcAft>
              <a:buClr>
                <a:srgbClr val="333333"/>
              </a:buClr>
              <a:buSzPts val="1100"/>
              <a:buChar char="○"/>
            </a:pPr>
            <a:r>
              <a:rPr lang="en-GB">
                <a:solidFill>
                  <a:srgbClr val="333333"/>
                </a:solidFill>
              </a:rPr>
              <a:t>Users are helped to avoid and correct mistakes</a:t>
            </a:r>
            <a:endParaRPr>
              <a:solidFill>
                <a:srgbClr val="333333"/>
              </a:solidFill>
            </a:endParaRPr>
          </a:p>
          <a:p>
            <a:pPr indent="-298450" lvl="0" marL="457200" rtl="0" algn="l">
              <a:lnSpc>
                <a:spcPct val="115000"/>
              </a:lnSpc>
              <a:spcBef>
                <a:spcPts val="0"/>
              </a:spcBef>
              <a:spcAft>
                <a:spcPts val="0"/>
              </a:spcAft>
              <a:buClr>
                <a:srgbClr val="333333"/>
              </a:buClr>
              <a:buSzPts val="1100"/>
              <a:buChar char="●"/>
            </a:pPr>
            <a:r>
              <a:rPr lang="en-GB">
                <a:solidFill>
                  <a:srgbClr val="333333"/>
                </a:solidFill>
              </a:rPr>
              <a:t>Robust content and reliable interpretation</a:t>
            </a:r>
            <a:endParaRPr>
              <a:solidFill>
                <a:srgbClr val="333333"/>
              </a:solidFill>
            </a:endParaRPr>
          </a:p>
          <a:p>
            <a:pPr indent="-298450" lvl="1" marL="914400" rtl="0" algn="l">
              <a:lnSpc>
                <a:spcPct val="115000"/>
              </a:lnSpc>
              <a:spcBef>
                <a:spcPts val="0"/>
              </a:spcBef>
              <a:spcAft>
                <a:spcPts val="0"/>
              </a:spcAft>
              <a:buClr>
                <a:srgbClr val="333333"/>
              </a:buClr>
              <a:buSzPts val="1100"/>
              <a:buChar char="○"/>
            </a:pPr>
            <a:r>
              <a:rPr lang="en-GB">
                <a:solidFill>
                  <a:srgbClr val="333333"/>
                </a:solidFill>
              </a:rPr>
              <a:t>Content is compatible with current and future user tools</a:t>
            </a:r>
            <a:endParaRPr>
              <a:solidFill>
                <a:srgbClr val="333333"/>
              </a:solidFill>
            </a:endParaRPr>
          </a:p>
          <a:p>
            <a:pPr indent="0" lvl="0" marL="0" rtl="0" algn="l">
              <a:lnSpc>
                <a:spcPct val="115000"/>
              </a:lnSpc>
              <a:spcBef>
                <a:spcPts val="0"/>
              </a:spcBef>
              <a:spcAft>
                <a:spcPts val="0"/>
              </a:spcAft>
              <a:buNone/>
            </a:pPr>
            <a:r>
              <a:t/>
            </a:r>
            <a:endParaRPr>
              <a:solidFill>
                <a:srgbClr val="333333"/>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g6b9d9b5c6f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6b9d9b5c6f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GB">
                <a:solidFill>
                  <a:srgbClr val="131529"/>
                </a:solidFill>
              </a:rPr>
              <a:t>Legislation </a:t>
            </a:r>
            <a:endParaRPr>
              <a:solidFill>
                <a:srgbClr val="131529"/>
              </a:solidFill>
            </a:endParaRPr>
          </a:p>
          <a:p>
            <a:pPr indent="0" lvl="0" marL="0" rtl="0" algn="l">
              <a:lnSpc>
                <a:spcPct val="115000"/>
              </a:lnSpc>
              <a:spcBef>
                <a:spcPts val="0"/>
              </a:spcBef>
              <a:spcAft>
                <a:spcPts val="0"/>
              </a:spcAft>
              <a:buNone/>
            </a:pPr>
            <a:r>
              <a:rPr i="1" lang="en-GB">
                <a:solidFill>
                  <a:srgbClr val="131529"/>
                </a:solidFill>
              </a:rPr>
              <a:t>2010 Equality Act </a:t>
            </a:r>
            <a:r>
              <a:rPr lang="en-GB">
                <a:solidFill>
                  <a:srgbClr val="131529"/>
                </a:solidFill>
              </a:rPr>
              <a:t>and </a:t>
            </a:r>
            <a:r>
              <a:rPr i="1" lang="en-GB">
                <a:solidFill>
                  <a:srgbClr val="131529"/>
                </a:solidFill>
              </a:rPr>
              <a:t>the Statutory Code of Practice for services, public functions and associations </a:t>
            </a:r>
            <a:endParaRPr i="1">
              <a:solidFill>
                <a:srgbClr val="131529"/>
              </a:solidFill>
            </a:endParaRPr>
          </a:p>
          <a:p>
            <a:pPr indent="-298450" lvl="0" marL="914400" rtl="0" algn="l">
              <a:spcBef>
                <a:spcPts val="0"/>
              </a:spcBef>
              <a:spcAft>
                <a:spcPts val="0"/>
              </a:spcAft>
              <a:buClr>
                <a:srgbClr val="333333"/>
              </a:buClr>
              <a:buSzPts val="1100"/>
              <a:buChar char="●"/>
            </a:pPr>
            <a:r>
              <a:rPr lang="en-GB"/>
              <a:t>Digital service providers are required to make reasonable adjustments to enable disabled users to access their service</a:t>
            </a:r>
            <a:endParaRPr/>
          </a:p>
          <a:p>
            <a:pPr indent="-298450" lvl="0" marL="914400" rtl="0" algn="l">
              <a:spcBef>
                <a:spcPts val="0"/>
              </a:spcBef>
              <a:spcAft>
                <a:spcPts val="0"/>
              </a:spcAft>
              <a:buClr>
                <a:srgbClr val="333333"/>
              </a:buClr>
              <a:buSzPts val="1100"/>
              <a:buChar char="●"/>
            </a:pPr>
            <a:r>
              <a:rPr lang="en-GB"/>
              <a:t>Service providers should anticipate challenges users face and be able to evidence reasonable steps taken to prevent challenges</a:t>
            </a:r>
            <a:endParaRPr/>
          </a:p>
          <a:p>
            <a:pPr indent="-298450" lvl="0" marL="914400" rtl="0" algn="l">
              <a:spcBef>
                <a:spcPts val="0"/>
              </a:spcBef>
              <a:spcAft>
                <a:spcPts val="0"/>
              </a:spcAft>
              <a:buClr>
                <a:srgbClr val="333333"/>
              </a:buClr>
              <a:buSzPts val="1100"/>
              <a:buChar char="●"/>
            </a:pPr>
            <a:r>
              <a:rPr lang="en-GB"/>
              <a:t>It’s also something that any new public sector websites need to be as part of the new ‘Public Sector Bodies (Websites and Mobile Applications) (No.2) Accessibility Regulations 2018’. </a:t>
            </a:r>
            <a:endParaRPr/>
          </a:p>
          <a:p>
            <a:pPr indent="-317500" lvl="1" marL="1371600" rtl="0" algn="l">
              <a:spcBef>
                <a:spcPts val="0"/>
              </a:spcBef>
              <a:spcAft>
                <a:spcPts val="0"/>
              </a:spcAft>
              <a:buSzPts val="1400"/>
              <a:buChar char="○"/>
            </a:pPr>
            <a:r>
              <a:rPr lang="en-GB"/>
              <a:t>This says that Public Sector Bodies such as Universities, should meeting specific accessibility regulations. These include having an accessibility statement on each page of a website and conforming to WCAG 2.1 Level AA. Introduced in September 2018, any pre existing public sector websites at point of legislation need to meet these standards by 22nd September 2020, while any mobile applications will need to be accessible by 2021</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The adherence to these regulations are monitored by Government Digital Services and could potentially lead to fines where the regulations are not met</a:t>
            </a:r>
            <a:endParaRPr i="1">
              <a:solidFill>
                <a:srgbClr val="131529"/>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g746252cf7e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746252cf7e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0" marL="914400" rtl="0" algn="l">
              <a:spcBef>
                <a:spcPts val="0"/>
              </a:spcBef>
              <a:spcAft>
                <a:spcPts val="0"/>
              </a:spcAft>
              <a:buSzPts val="1400"/>
              <a:buChar char="●"/>
            </a:pPr>
            <a:r>
              <a:rPr lang="en-GB"/>
              <a:t>The European Accessibility Act is also something to be aware of, while this is not part of UK law yet, it is likely to be of impact and requires similar standards of accessibility requirements for ecommerce, banking services and ebooks</a:t>
            </a:r>
            <a:endParaRPr/>
          </a:p>
          <a:p>
            <a:pPr indent="0" lvl="0" marL="0" rtl="0" algn="l">
              <a:spcBef>
                <a:spcPts val="0"/>
              </a:spcBef>
              <a:spcAft>
                <a:spcPts val="0"/>
              </a:spcAft>
              <a:buNone/>
            </a:pPr>
            <a:r>
              <a:rPr lang="en-GB"/>
              <a:t>The adherence to these regulations are monitored by Government Digital Services and could potentially lead to fines where the regulations are not met</a:t>
            </a:r>
            <a:endParaRPr b="1">
              <a:solidFill>
                <a:srgbClr val="131529"/>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Google Shape;159;g6b9d9b5c6f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6b9d9b5c6f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GB">
                <a:solidFill>
                  <a:srgbClr val="131529"/>
                </a:solidFill>
              </a:rPr>
              <a:t>Business benefits</a:t>
            </a:r>
            <a:r>
              <a:rPr lang="en-GB">
                <a:solidFill>
                  <a:srgbClr val="131529"/>
                </a:solidFill>
              </a:rPr>
              <a:t> </a:t>
            </a:r>
            <a:endParaRPr>
              <a:solidFill>
                <a:srgbClr val="131529"/>
              </a:solidFill>
            </a:endParaRPr>
          </a:p>
          <a:p>
            <a:pPr indent="-298450" lvl="0" marL="914400" rtl="0" algn="l">
              <a:lnSpc>
                <a:spcPct val="115000"/>
              </a:lnSpc>
              <a:spcBef>
                <a:spcPts val="0"/>
              </a:spcBef>
              <a:spcAft>
                <a:spcPts val="0"/>
              </a:spcAft>
              <a:buClr>
                <a:srgbClr val="333333"/>
              </a:buClr>
              <a:buSzPts val="1100"/>
              <a:buChar char="●"/>
            </a:pPr>
            <a:r>
              <a:rPr lang="en-GB">
                <a:solidFill>
                  <a:srgbClr val="131529"/>
                </a:solidFill>
              </a:rPr>
              <a:t>Over 13.9 million people living with a disability in the UK</a:t>
            </a:r>
            <a:endParaRPr>
              <a:solidFill>
                <a:srgbClr val="131529"/>
              </a:solidFill>
            </a:endParaRPr>
          </a:p>
          <a:p>
            <a:pPr indent="-298450" lvl="0" marL="914400" rtl="0" algn="l">
              <a:lnSpc>
                <a:spcPct val="115000"/>
              </a:lnSpc>
              <a:spcBef>
                <a:spcPts val="0"/>
              </a:spcBef>
              <a:spcAft>
                <a:spcPts val="0"/>
              </a:spcAft>
              <a:buClr>
                <a:srgbClr val="333333"/>
              </a:buClr>
              <a:buSzPts val="1100"/>
              <a:buChar char="●"/>
            </a:pPr>
            <a:r>
              <a:rPr lang="en-GB">
                <a:solidFill>
                  <a:srgbClr val="131529"/>
                </a:solidFill>
              </a:rPr>
              <a:t>Access to the the purple pound,the online spending power of people with access needs in the UK is now £24.8 billion* These figures are taken from the click-away pound survey which identified 70% of these users will end up clicking away from an inaccessible website, which equates to £17.1b of transactions that have moved away from an inaccessible site to an accessible site. Highlighting that if your website is not accessible you’re losing out.</a:t>
            </a:r>
            <a:endParaRPr>
              <a:solidFill>
                <a:srgbClr val="131529"/>
              </a:solidFill>
            </a:endParaRPr>
          </a:p>
          <a:p>
            <a:pPr indent="0" lvl="0" marL="914400" rtl="0" algn="l">
              <a:lnSpc>
                <a:spcPct val="115000"/>
              </a:lnSpc>
              <a:spcBef>
                <a:spcPts val="0"/>
              </a:spcBef>
              <a:spcAft>
                <a:spcPts val="0"/>
              </a:spcAft>
              <a:buNone/>
            </a:pPr>
            <a:r>
              <a:t/>
            </a:r>
            <a:endParaRPr>
              <a:solidFill>
                <a:srgbClr val="131529"/>
              </a:solidFill>
            </a:endParaRPr>
          </a:p>
          <a:p>
            <a:pPr indent="0" lvl="0" marL="0" rtl="0" algn="l">
              <a:lnSpc>
                <a:spcPct val="115000"/>
              </a:lnSpc>
              <a:spcBef>
                <a:spcPts val="0"/>
              </a:spcBef>
              <a:spcAft>
                <a:spcPts val="0"/>
              </a:spcAft>
              <a:buNone/>
            </a:pPr>
            <a:r>
              <a:t/>
            </a:r>
            <a:endParaRPr>
              <a:solidFill>
                <a:srgbClr val="131529"/>
              </a:solidFill>
            </a:endParaRPr>
          </a:p>
          <a:p>
            <a:pPr indent="0" lvl="0" marL="0" rtl="0" algn="l">
              <a:lnSpc>
                <a:spcPct val="115000"/>
              </a:lnSpc>
              <a:spcBef>
                <a:spcPts val="0"/>
              </a:spcBef>
              <a:spcAft>
                <a:spcPts val="0"/>
              </a:spcAft>
              <a:buNone/>
            </a:pPr>
            <a:r>
              <a:rPr b="1" lang="en-GB">
                <a:solidFill>
                  <a:srgbClr val="131529"/>
                </a:solidFill>
              </a:rPr>
              <a:t>Corporate and Social Responsibility</a:t>
            </a:r>
            <a:endParaRPr b="1">
              <a:solidFill>
                <a:srgbClr val="131529"/>
              </a:solidFill>
            </a:endParaRPr>
          </a:p>
          <a:p>
            <a:pPr indent="0" lvl="0" marL="0" rtl="0" algn="l">
              <a:lnSpc>
                <a:spcPct val="115000"/>
              </a:lnSpc>
              <a:spcBef>
                <a:spcPts val="0"/>
              </a:spcBef>
              <a:spcAft>
                <a:spcPts val="0"/>
              </a:spcAft>
              <a:buNone/>
            </a:pPr>
            <a:r>
              <a:rPr b="1" lang="en-GB">
                <a:solidFill>
                  <a:srgbClr val="131529"/>
                </a:solidFill>
              </a:rPr>
              <a:t>First and foremost, it’s the right thing to do. Being accessible should form part of any businesses inclusivity policy and  should include an awareness of the importance that we place on being individuals and not reliant on others to assist us to complete common tasks.</a:t>
            </a:r>
            <a:endParaRPr b="1">
              <a:solidFill>
                <a:srgbClr val="131529"/>
              </a:solidFill>
            </a:endParaRPr>
          </a:p>
          <a:p>
            <a:pPr indent="0" lvl="0" marL="0" rtl="0" algn="l">
              <a:lnSpc>
                <a:spcPct val="115000"/>
              </a:lnSpc>
              <a:spcBef>
                <a:spcPts val="0"/>
              </a:spcBef>
              <a:spcAft>
                <a:spcPts val="0"/>
              </a:spcAft>
              <a:buNone/>
            </a:pPr>
            <a:r>
              <a:t/>
            </a:r>
            <a:endParaRPr b="1">
              <a:solidFill>
                <a:srgbClr val="131529"/>
              </a:solidFill>
            </a:endParaRPr>
          </a:p>
          <a:p>
            <a:pPr indent="0" lvl="0" marL="0" rtl="0" algn="l">
              <a:lnSpc>
                <a:spcPct val="115000"/>
              </a:lnSpc>
              <a:spcBef>
                <a:spcPts val="0"/>
              </a:spcBef>
              <a:spcAft>
                <a:spcPts val="0"/>
              </a:spcAft>
              <a:buNone/>
            </a:pPr>
            <a:r>
              <a:rPr b="1" lang="en-GB">
                <a:solidFill>
                  <a:srgbClr val="131529"/>
                </a:solidFill>
              </a:rPr>
              <a:t>The responsibility extends to brand reputation too</a:t>
            </a:r>
            <a:endParaRPr b="1">
              <a:solidFill>
                <a:srgbClr val="131529"/>
              </a:solidFill>
            </a:endParaRPr>
          </a:p>
          <a:p>
            <a:pPr indent="-298450" lvl="0" marL="457200" rtl="0" algn="l">
              <a:lnSpc>
                <a:spcPct val="115000"/>
              </a:lnSpc>
              <a:spcBef>
                <a:spcPts val="0"/>
              </a:spcBef>
              <a:spcAft>
                <a:spcPts val="0"/>
              </a:spcAft>
              <a:buClr>
                <a:srgbClr val="131529"/>
              </a:buClr>
              <a:buSzPts val="1100"/>
              <a:buChar char="●"/>
            </a:pPr>
            <a:r>
              <a:rPr lang="en-GB">
                <a:solidFill>
                  <a:srgbClr val="131529"/>
                </a:solidFill>
              </a:rPr>
              <a:t>Dominos Pizza</a:t>
            </a:r>
            <a:endParaRPr>
              <a:solidFill>
                <a:srgbClr val="131529"/>
              </a:solidFill>
            </a:endParaRPr>
          </a:p>
          <a:p>
            <a:pPr indent="-298450" lvl="1" marL="914400" rtl="0" algn="l">
              <a:lnSpc>
                <a:spcPct val="115000"/>
              </a:lnSpc>
              <a:spcBef>
                <a:spcPts val="0"/>
              </a:spcBef>
              <a:spcAft>
                <a:spcPts val="0"/>
              </a:spcAft>
              <a:buClr>
                <a:srgbClr val="131529"/>
              </a:buClr>
              <a:buSzPts val="1100"/>
              <a:buChar char="○"/>
            </a:pPr>
            <a:r>
              <a:rPr lang="en-GB">
                <a:solidFill>
                  <a:srgbClr val="131529"/>
                </a:solidFill>
              </a:rPr>
              <a:t>Last year Dominos Pizza, was taken to court in the US by a blind man who was unable to order from their site using his screen reader, while the case has yet to be settled, it already has had an impact on the brands reputation and has even lead to the London Accessibility Meetup (which I would highly recommend attending) changing who they order Pizzas from. </a:t>
            </a:r>
            <a:endParaRPr>
              <a:solidFill>
                <a:srgbClr val="131529"/>
              </a:solidFill>
            </a:endParaRPr>
          </a:p>
          <a:p>
            <a:pPr indent="0" lvl="0" marL="0" rtl="0" algn="l">
              <a:lnSpc>
                <a:spcPct val="115000"/>
              </a:lnSpc>
              <a:spcBef>
                <a:spcPts val="0"/>
              </a:spcBef>
              <a:spcAft>
                <a:spcPts val="0"/>
              </a:spcAft>
              <a:buNone/>
            </a:pPr>
            <a:r>
              <a:rPr lang="en-GB">
                <a:solidFill>
                  <a:srgbClr val="131529"/>
                </a:solidFill>
              </a:rPr>
              <a:t>So while this was in relation to the ADA, there is legislation is the UK too that says websites should be accessible.</a:t>
            </a:r>
            <a:endParaRPr b="1">
              <a:solidFill>
                <a:srgbClr val="131529"/>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6b9d9b5c6f_0_3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6b9d9b5c6f_0_3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g6b9d9b5c6f_0_3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6b9d9b5c6f_0_3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GB"/>
              <a:t>NVDA - </a:t>
            </a:r>
            <a:r>
              <a:rPr lang="en-GB" u="sng">
                <a:solidFill>
                  <a:srgbClr val="0097A7"/>
                </a:solidFill>
                <a:hlinkClick r:id="rId2"/>
              </a:rPr>
              <a:t>https://www.nvaccess.org/</a:t>
            </a:r>
            <a:endParaRPr/>
          </a:p>
          <a:p>
            <a:pPr indent="-298450" lvl="0" marL="457200" rtl="0" algn="l">
              <a:spcBef>
                <a:spcPts val="0"/>
              </a:spcBef>
              <a:spcAft>
                <a:spcPts val="0"/>
              </a:spcAft>
              <a:buSzPts val="1100"/>
              <a:buChar char="●"/>
            </a:pPr>
            <a:r>
              <a:rPr lang="en-GB"/>
              <a:t>VoiceOver - </a:t>
            </a:r>
            <a:r>
              <a:rPr lang="en-GB" u="sng">
                <a:solidFill>
                  <a:srgbClr val="0097A7"/>
                </a:solidFill>
                <a:hlinkClick r:id="rId3"/>
              </a:rPr>
              <a:t>https://www.apple.com/uk/accessibility/iphone/vision/</a:t>
            </a:r>
            <a:r>
              <a:rPr lang="en-GB"/>
              <a:t> </a:t>
            </a:r>
            <a:endParaRPr/>
          </a:p>
          <a:p>
            <a:pPr indent="-298450" lvl="0" marL="457200" rtl="0" algn="l">
              <a:spcBef>
                <a:spcPts val="0"/>
              </a:spcBef>
              <a:spcAft>
                <a:spcPts val="0"/>
              </a:spcAft>
              <a:buSzPts val="1100"/>
              <a:buChar char="●"/>
            </a:pPr>
            <a:r>
              <a:rPr lang="en-GB"/>
              <a:t>Talkback - </a:t>
            </a:r>
            <a:r>
              <a:rPr lang="en-GB" u="sng">
                <a:solidFill>
                  <a:srgbClr val="0097A7"/>
                </a:solidFill>
                <a:hlinkClick r:id="rId4"/>
              </a:rPr>
              <a:t>https://support.google.com/accessibility/android/answer/6283677?hl=en-GB</a:t>
            </a:r>
            <a:r>
              <a:rPr lang="en-GB"/>
              <a:t> </a:t>
            </a:r>
            <a:endParaRPr/>
          </a:p>
          <a:p>
            <a:pPr indent="-298450" lvl="0" marL="457200" rtl="0" algn="l">
              <a:spcBef>
                <a:spcPts val="0"/>
              </a:spcBef>
              <a:spcAft>
                <a:spcPts val="0"/>
              </a:spcAft>
              <a:buSzPts val="1100"/>
              <a:buChar char="●"/>
            </a:pPr>
            <a:r>
              <a:rPr lang="en-GB"/>
              <a:t>Google Lighthouse - </a:t>
            </a:r>
            <a:r>
              <a:rPr lang="en-GB" u="sng">
                <a:solidFill>
                  <a:srgbClr val="0097A7"/>
                </a:solidFill>
                <a:hlinkClick r:id="rId5"/>
              </a:rPr>
              <a:t>https://developers.google.com/web/tools/lighthouse/</a:t>
            </a:r>
            <a:r>
              <a:rPr lang="en-GB"/>
              <a:t> </a:t>
            </a:r>
            <a:endParaRPr/>
          </a:p>
          <a:p>
            <a:pPr indent="-298450" lvl="0" marL="457200" rtl="0" algn="l">
              <a:spcBef>
                <a:spcPts val="0"/>
              </a:spcBef>
              <a:spcAft>
                <a:spcPts val="0"/>
              </a:spcAft>
              <a:buSzPts val="1100"/>
              <a:buChar char="●"/>
            </a:pPr>
            <a:r>
              <a:rPr lang="en-GB"/>
              <a:t>WebAim - </a:t>
            </a:r>
            <a:r>
              <a:rPr lang="en-GB" u="sng">
                <a:solidFill>
                  <a:srgbClr val="0097A7"/>
                </a:solidFill>
                <a:hlinkClick r:id="rId6"/>
              </a:rPr>
              <a:t>https://webaim.org/resources/contrastchecker/</a:t>
            </a:r>
            <a:endParaRPr/>
          </a:p>
          <a:p>
            <a:pPr indent="-298450" lvl="0" marL="457200" rtl="0" algn="l">
              <a:spcBef>
                <a:spcPts val="0"/>
              </a:spcBef>
              <a:spcAft>
                <a:spcPts val="0"/>
              </a:spcAft>
              <a:buSzPts val="1100"/>
              <a:buChar char="●"/>
            </a:pPr>
            <a:r>
              <a:rPr lang="en-GB"/>
              <a:t>Colour Contrast Analyser (useful for where hexcodes aren’t available) - </a:t>
            </a:r>
            <a:r>
              <a:rPr lang="en-GB" u="sng">
                <a:solidFill>
                  <a:srgbClr val="0097A7"/>
                </a:solidFill>
                <a:hlinkClick r:id="rId7"/>
              </a:rPr>
              <a:t>https://developer.paciellogroup.com/resources/contrastanalyser/</a:t>
            </a:r>
            <a:endParaRPr/>
          </a:p>
          <a:p>
            <a:pPr indent="-298450" lvl="0" marL="457200" rtl="0" algn="l">
              <a:spcBef>
                <a:spcPts val="0"/>
              </a:spcBef>
              <a:spcAft>
                <a:spcPts val="0"/>
              </a:spcAft>
              <a:buSzPts val="1100"/>
              <a:buChar char="●"/>
            </a:pPr>
            <a:r>
              <a:t/>
            </a:r>
            <a:endParaRPr/>
          </a:p>
          <a:p>
            <a:pPr indent="0" lvl="0" marL="0" rtl="0" algn="l">
              <a:lnSpc>
                <a:spcPct val="115000"/>
              </a:lnSpc>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 name="Shape 32"/>
        <p:cNvGrpSpPr/>
        <p:nvPr/>
      </p:nvGrpSpPr>
      <p:grpSpPr>
        <a:xfrm>
          <a:off x="0" y="0"/>
          <a:ext cx="0" cy="0"/>
          <a:chOff x="0" y="0"/>
          <a:chExt cx="0" cy="0"/>
        </a:xfrm>
      </p:grpSpPr>
      <p:sp>
        <p:nvSpPr>
          <p:cNvPr id="33" name="Google Shape;33;g6b9d9b5c6f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 name="Google Shape;34;g6b9d9b5c6f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300"/>
              </a:spcBef>
              <a:spcAft>
                <a:spcPts val="0"/>
              </a:spcAft>
              <a:buNone/>
            </a:pPr>
            <a:r>
              <a:rPr lang="en-GB"/>
              <a:t>What we’re going to be covering</a:t>
            </a:r>
            <a:endParaRPr/>
          </a:p>
          <a:p>
            <a:pPr indent="0" lvl="0" marL="0" rtl="0" algn="l">
              <a:spcBef>
                <a:spcPts val="300"/>
              </a:spcBef>
              <a:spcAft>
                <a:spcPts val="0"/>
              </a:spcAft>
              <a:buNone/>
            </a:pPr>
            <a:r>
              <a:t/>
            </a:r>
            <a:endParaRPr/>
          </a:p>
          <a:p>
            <a:pPr indent="-298450" lvl="0" marL="457200" rtl="0" algn="l">
              <a:spcBef>
                <a:spcPts val="300"/>
              </a:spcBef>
              <a:spcAft>
                <a:spcPts val="0"/>
              </a:spcAft>
              <a:buSzPts val="1100"/>
              <a:buChar char="●"/>
            </a:pPr>
            <a:r>
              <a:rPr lang="en-GB"/>
              <a:t>What is disability?</a:t>
            </a:r>
            <a:endParaRPr/>
          </a:p>
          <a:p>
            <a:pPr indent="-298450" lvl="0" marL="457200" rtl="0" algn="l">
              <a:spcBef>
                <a:spcPts val="0"/>
              </a:spcBef>
              <a:spcAft>
                <a:spcPts val="0"/>
              </a:spcAft>
              <a:buSzPts val="1100"/>
              <a:buChar char="●"/>
            </a:pPr>
            <a:r>
              <a:rPr lang="en-GB"/>
              <a:t>How people with disabilities use the web?</a:t>
            </a:r>
            <a:endParaRPr/>
          </a:p>
          <a:p>
            <a:pPr indent="-298450" lvl="0" marL="457200" rtl="0" algn="l">
              <a:spcBef>
                <a:spcPts val="0"/>
              </a:spcBef>
              <a:spcAft>
                <a:spcPts val="0"/>
              </a:spcAft>
              <a:buSzPts val="1100"/>
              <a:buChar char="●"/>
            </a:pPr>
            <a:r>
              <a:rPr lang="en-GB"/>
              <a:t>What is web accessibility?</a:t>
            </a:r>
            <a:endParaRPr/>
          </a:p>
          <a:p>
            <a:pPr indent="-298450" lvl="0" marL="457200" rtl="0" algn="l">
              <a:spcBef>
                <a:spcPts val="0"/>
              </a:spcBef>
              <a:spcAft>
                <a:spcPts val="0"/>
              </a:spcAft>
              <a:buSzPts val="1100"/>
              <a:buChar char="●"/>
            </a:pPr>
            <a:r>
              <a:rPr lang="en-GB"/>
              <a:t>Evaluating accessibility</a:t>
            </a:r>
            <a:endParaRPr/>
          </a:p>
          <a:p>
            <a:pPr indent="0" lvl="0" marL="457200" rtl="0" algn="l">
              <a:spcBef>
                <a:spcPts val="300"/>
              </a:spcBef>
              <a:spcAft>
                <a:spcPts val="0"/>
              </a:spcAft>
              <a:buNone/>
            </a:pPr>
            <a:r>
              <a:t/>
            </a:r>
            <a:endParaRPr/>
          </a:p>
          <a:p>
            <a:pPr indent="0" lvl="0" marL="457200" rtl="0" algn="l">
              <a:spcBef>
                <a:spcPts val="30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g6b9d9b5c6f_0_3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6b9d9b5c6f_0_3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Required by 23nd September 2019</a:t>
            </a:r>
            <a:endParaRPr/>
          </a:p>
          <a:p>
            <a:pPr indent="0" lvl="0" marL="0" rtl="0" algn="l">
              <a:lnSpc>
                <a:spcPct val="115000"/>
              </a:lnSpc>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g6b9d9b5c6f_0_3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6b9d9b5c6f_0_3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Google Shape;197;g6b9d9b5c6f_0_4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6b9d9b5c6f_0_4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 name="Shape 201"/>
        <p:cNvGrpSpPr/>
        <p:nvPr/>
      </p:nvGrpSpPr>
      <p:grpSpPr>
        <a:xfrm>
          <a:off x="0" y="0"/>
          <a:ext cx="0" cy="0"/>
          <a:chOff x="0" y="0"/>
          <a:chExt cx="0" cy="0"/>
        </a:xfrm>
      </p:grpSpPr>
      <p:sp>
        <p:nvSpPr>
          <p:cNvPr id="202" name="Google Shape;202;g6b9d9b5c6f_0_4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6b9d9b5c6f_0_4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6" name="Shape 206"/>
        <p:cNvGrpSpPr/>
        <p:nvPr/>
      </p:nvGrpSpPr>
      <p:grpSpPr>
        <a:xfrm>
          <a:off x="0" y="0"/>
          <a:ext cx="0" cy="0"/>
          <a:chOff x="0" y="0"/>
          <a:chExt cx="0" cy="0"/>
        </a:xfrm>
      </p:grpSpPr>
      <p:sp>
        <p:nvSpPr>
          <p:cNvPr id="207" name="Google Shape;207;g6b9d9b5c6f_0_4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6b9d9b5c6f_0_4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NVDA - </a:t>
            </a:r>
            <a:r>
              <a:rPr lang="en-GB" u="sng">
                <a:solidFill>
                  <a:srgbClr val="0097A7"/>
                </a:solidFill>
                <a:hlinkClick r:id="rId2"/>
              </a:rPr>
              <a:t>https://www.nvaccess.org/</a:t>
            </a:r>
            <a:endParaRPr/>
          </a:p>
          <a:p>
            <a:pPr indent="0" lvl="0" marL="0" rtl="0" algn="l">
              <a:spcBef>
                <a:spcPts val="0"/>
              </a:spcBef>
              <a:spcAft>
                <a:spcPts val="0"/>
              </a:spcAft>
              <a:buNone/>
            </a:pPr>
            <a:r>
              <a:rPr lang="en-GB"/>
              <a:t>VoiceOver - </a:t>
            </a:r>
            <a:r>
              <a:rPr lang="en-GB" u="sng">
                <a:solidFill>
                  <a:srgbClr val="0097A7"/>
                </a:solidFill>
                <a:hlinkClick r:id="rId3"/>
              </a:rPr>
              <a:t>https://www.apple.com/uk/accessibility/iphone/vision/</a:t>
            </a:r>
            <a:r>
              <a:rPr lang="en-GB"/>
              <a:t> </a:t>
            </a:r>
            <a:endParaRPr/>
          </a:p>
          <a:p>
            <a:pPr indent="0" lvl="0" marL="0" rtl="0" algn="l">
              <a:spcBef>
                <a:spcPts val="0"/>
              </a:spcBef>
              <a:spcAft>
                <a:spcPts val="0"/>
              </a:spcAft>
              <a:buNone/>
            </a:pPr>
            <a:r>
              <a:rPr lang="en-GB"/>
              <a:t>Talkback - </a:t>
            </a:r>
            <a:r>
              <a:rPr lang="en-GB" u="sng">
                <a:solidFill>
                  <a:srgbClr val="0097A7"/>
                </a:solidFill>
                <a:hlinkClick r:id="rId4"/>
              </a:rPr>
              <a:t>https://support.google.com/accessibility/android/answer/6283677?hl=en-GB</a:t>
            </a:r>
            <a:r>
              <a:rPr lang="en-GB"/>
              <a:t> </a:t>
            </a:r>
            <a:endParaRPr/>
          </a:p>
          <a:p>
            <a:pPr indent="0" lvl="0" marL="0" rtl="0" algn="l">
              <a:spcBef>
                <a:spcPts val="0"/>
              </a:spcBef>
              <a:spcAft>
                <a:spcPts val="0"/>
              </a:spcAft>
              <a:buNone/>
            </a:pPr>
            <a:r>
              <a:rPr lang="en-GB"/>
              <a:t>Google Lighthouse - </a:t>
            </a:r>
            <a:r>
              <a:rPr lang="en-GB" u="sng">
                <a:solidFill>
                  <a:srgbClr val="0097A7"/>
                </a:solidFill>
                <a:hlinkClick r:id="rId5"/>
              </a:rPr>
              <a:t>https://developers.google.com/web/tools/lighthouse/</a:t>
            </a:r>
            <a:r>
              <a:rPr lang="en-GB"/>
              <a:t> </a:t>
            </a:r>
            <a:endParaRPr/>
          </a:p>
          <a:p>
            <a:pPr indent="0" lvl="0" marL="0" rtl="0" algn="l">
              <a:spcBef>
                <a:spcPts val="0"/>
              </a:spcBef>
              <a:spcAft>
                <a:spcPts val="0"/>
              </a:spcAft>
              <a:buNone/>
            </a:pPr>
            <a:r>
              <a:rPr lang="en-GB"/>
              <a:t>COGA - </a:t>
            </a:r>
            <a:r>
              <a:rPr lang="en-GB" u="sng">
                <a:solidFill>
                  <a:srgbClr val="0097A7"/>
                </a:solidFill>
                <a:hlinkClick r:id="rId6"/>
              </a:rPr>
              <a:t>https://w3c.github.io/coga/design/</a:t>
            </a:r>
            <a:r>
              <a:rPr lang="en-GB"/>
              <a:t> </a:t>
            </a:r>
            <a:endParaRPr/>
          </a:p>
          <a:p>
            <a:pPr indent="0" lvl="0" marL="0" rtl="0" algn="l">
              <a:spcBef>
                <a:spcPts val="0"/>
              </a:spcBef>
              <a:spcAft>
                <a:spcPts val="0"/>
              </a:spcAft>
              <a:buNone/>
            </a:pPr>
            <a:r>
              <a:rPr lang="en-GB"/>
              <a:t>Microsoft Inclusive Design (PDF download) - </a:t>
            </a:r>
            <a:r>
              <a:rPr lang="en-GB" u="sng">
                <a:solidFill>
                  <a:srgbClr val="0097A7"/>
                </a:solidFill>
                <a:hlinkClick r:id="rId7"/>
              </a:rPr>
              <a:t>https://download.microsoft.com/download/b/0/d/b0d4bf87-09ce-4417-8f28-d60703d672ed/inclusive_toolkit_manual_final.pdf</a:t>
            </a:r>
            <a:r>
              <a:rPr lang="en-GB"/>
              <a:t> </a:t>
            </a:r>
            <a:endParaRPr/>
          </a:p>
          <a:p>
            <a:pPr indent="0" lvl="0" marL="0" rtl="0" algn="l">
              <a:spcBef>
                <a:spcPts val="0"/>
              </a:spcBef>
              <a:spcAft>
                <a:spcPts val="0"/>
              </a:spcAft>
              <a:buNone/>
            </a:pPr>
            <a:r>
              <a:rPr lang="en-GB"/>
              <a:t>WCAG 2.1 </a:t>
            </a:r>
            <a:r>
              <a:rPr lang="en-GB" u="sng">
                <a:solidFill>
                  <a:srgbClr val="0097A7"/>
                </a:solidFill>
                <a:hlinkClick r:id="rId8"/>
              </a:rPr>
              <a:t>https://www.w3.org/TR/WCAG21/</a:t>
            </a:r>
            <a:r>
              <a:rPr lang="en-GB"/>
              <a:t> </a:t>
            </a:r>
            <a:endParaRPr/>
          </a:p>
          <a:p>
            <a:pPr indent="0" lvl="0" marL="0" rtl="0" algn="l">
              <a:spcBef>
                <a:spcPts val="0"/>
              </a:spcBef>
              <a:spcAft>
                <a:spcPts val="0"/>
              </a:spcAft>
              <a:buNone/>
            </a:pPr>
            <a:r>
              <a:rPr lang="en-GB"/>
              <a:t>Webaim color contrast checker - </a:t>
            </a:r>
            <a:r>
              <a:rPr lang="en-GB" u="sng">
                <a:solidFill>
                  <a:srgbClr val="0097A7"/>
                </a:solidFill>
                <a:hlinkClick r:id="rId9"/>
              </a:rPr>
              <a:t>https://webaim.org/resources/contrastchecker/</a:t>
            </a:r>
            <a:r>
              <a:rPr lang="en-GB"/>
              <a:t> </a:t>
            </a:r>
            <a:endParaRPr/>
          </a:p>
          <a:p>
            <a:pPr indent="0" lvl="0" marL="0" rtl="0" algn="l">
              <a:spcBef>
                <a:spcPts val="0"/>
              </a:spcBef>
              <a:spcAft>
                <a:spcPts val="0"/>
              </a:spcAft>
              <a:buNone/>
            </a:pPr>
            <a:r>
              <a:rPr lang="en-GB"/>
              <a:t>Gov.uk Posters - </a:t>
            </a:r>
            <a:r>
              <a:rPr lang="en-GB" u="sng">
                <a:solidFill>
                  <a:srgbClr val="0097A7"/>
                </a:solidFill>
                <a:hlinkClick r:id="rId10"/>
              </a:rPr>
              <a:t>https://accessibility.blog.gov.uk/2016/09/02/dos-and-donts-on-designing-for-accessibility/</a:t>
            </a:r>
            <a:r>
              <a:rPr lang="en-GB"/>
              <a:t> </a:t>
            </a:r>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 name="Shape 40"/>
        <p:cNvGrpSpPr/>
        <p:nvPr/>
      </p:nvGrpSpPr>
      <p:grpSpPr>
        <a:xfrm>
          <a:off x="0" y="0"/>
          <a:ext cx="0" cy="0"/>
          <a:chOff x="0" y="0"/>
          <a:chExt cx="0" cy="0"/>
        </a:xfrm>
      </p:grpSpPr>
      <p:sp>
        <p:nvSpPr>
          <p:cNvPr id="41" name="Google Shape;41;g7ed18d1e37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 name="Google Shape;42;g7ed18d1e37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solidFill>
                  <a:srgbClr val="333333"/>
                </a:solidFill>
              </a:rPr>
              <a:t>In order to understand the importance of web accessibility, we must first understand who it effects. There are various models of disability that vary from the medical model of disability, which says that a disability lies in the individual and is something that can be cured or treated, to the economic model that focuses on an individual's ability to work and the level to which an impairment might impact productivity or have financial impacts on the individual, leading to things like Universal Credit and Personal Independence Payments</a:t>
            </a:r>
            <a:endParaRPr>
              <a:solidFill>
                <a:srgbClr val="333333"/>
              </a:solidFill>
            </a:endParaRPr>
          </a:p>
          <a:p>
            <a:pPr indent="0" lvl="0" marL="0" rtl="0" algn="l">
              <a:spcBef>
                <a:spcPts val="0"/>
              </a:spcBef>
              <a:spcAft>
                <a:spcPts val="0"/>
              </a:spcAft>
              <a:buNone/>
            </a:pPr>
            <a:r>
              <a:t/>
            </a:r>
            <a:endParaRPr>
              <a:solidFill>
                <a:srgbClr val="333333"/>
              </a:solidFill>
            </a:endParaRPr>
          </a:p>
          <a:p>
            <a:pPr indent="0" lvl="0" marL="0" rtl="0" algn="l">
              <a:spcBef>
                <a:spcPts val="0"/>
              </a:spcBef>
              <a:spcAft>
                <a:spcPts val="0"/>
              </a:spcAft>
              <a:buNone/>
            </a:pPr>
            <a:r>
              <a:rPr lang="en-GB">
                <a:solidFill>
                  <a:srgbClr val="333333"/>
                </a:solidFill>
              </a:rPr>
              <a:t>My preferred definition is from the World Health Organsiation and takes an approach more in line with the social model, it says that - </a:t>
            </a:r>
            <a:endParaRPr>
              <a:solidFill>
                <a:srgbClr val="333333"/>
              </a:solidFill>
            </a:endParaRPr>
          </a:p>
          <a:p>
            <a:pPr indent="0" lvl="0" marL="0" rtl="0" algn="l">
              <a:spcBef>
                <a:spcPts val="0"/>
              </a:spcBef>
              <a:spcAft>
                <a:spcPts val="0"/>
              </a:spcAft>
              <a:buNone/>
            </a:pPr>
            <a:r>
              <a:t/>
            </a:r>
            <a:endParaRPr>
              <a:solidFill>
                <a:srgbClr val="333333"/>
              </a:solidFill>
            </a:endParaRPr>
          </a:p>
          <a:p>
            <a:pPr indent="0" lvl="0" marL="0" rtl="0" algn="l">
              <a:spcBef>
                <a:spcPts val="0"/>
              </a:spcBef>
              <a:spcAft>
                <a:spcPts val="0"/>
              </a:spcAft>
              <a:buNone/>
            </a:pPr>
            <a:r>
              <a:rPr lang="en-GB">
                <a:solidFill>
                  <a:srgbClr val="333333"/>
                </a:solidFill>
              </a:rPr>
              <a:t>“Disability is an umbrella term, covering impairments, activity limitations, and participation restrictions. An impairment is a problem in body function or structure; an activity limitation is a difficulty encountered by an individual in executing a task or action; while a participation restriction is a problem experienced by an individual in involvement in life situations.”</a:t>
            </a:r>
            <a:endParaRPr>
              <a:solidFill>
                <a:srgbClr val="333333"/>
              </a:solidFill>
            </a:endParaRPr>
          </a:p>
          <a:p>
            <a:pPr indent="0" lvl="0" marL="0" rtl="0" algn="l">
              <a:spcBef>
                <a:spcPts val="0"/>
              </a:spcBef>
              <a:spcAft>
                <a:spcPts val="0"/>
              </a:spcAft>
              <a:buNone/>
            </a:pPr>
            <a:r>
              <a:rPr lang="en-GB">
                <a:solidFill>
                  <a:srgbClr val="333333"/>
                </a:solidFill>
              </a:rPr>
              <a:t>World Health Organisation</a:t>
            </a:r>
            <a:endParaRPr>
              <a:solidFill>
                <a:srgbClr val="333333"/>
              </a:solidFill>
            </a:endParaRPr>
          </a:p>
          <a:p>
            <a:pPr indent="0" lvl="0" marL="0" rtl="0" algn="l">
              <a:spcBef>
                <a:spcPts val="0"/>
              </a:spcBef>
              <a:spcAft>
                <a:spcPts val="0"/>
              </a:spcAft>
              <a:buNone/>
            </a:pPr>
            <a:r>
              <a:t/>
            </a:r>
            <a:endParaRPr>
              <a:solidFill>
                <a:srgbClr val="333333"/>
              </a:solidFill>
            </a:endParaRPr>
          </a:p>
          <a:p>
            <a:pPr indent="0" lvl="0" marL="0" rtl="0" algn="l">
              <a:spcBef>
                <a:spcPts val="0"/>
              </a:spcBef>
              <a:spcAft>
                <a:spcPts val="0"/>
              </a:spcAft>
              <a:buNone/>
            </a:pPr>
            <a:r>
              <a:rPr lang="en-GB">
                <a:solidFill>
                  <a:srgbClr val="333333"/>
                </a:solidFill>
              </a:rPr>
              <a:t>It goes on to say Disability is thus not just a health problem. It is a complex phenomenon, reflecting the interaction between features of a person’s body and features of the society in which he or she lives. Overcoming the difficulties faced by people with disabilities requires interventions to remove environmental and social barriers</a:t>
            </a:r>
            <a:endParaRPr>
              <a:solidFill>
                <a:srgbClr val="333333"/>
              </a:solidFill>
            </a:endParaRPr>
          </a:p>
          <a:p>
            <a:pPr indent="0" lvl="0" marL="0" rtl="0" algn="l">
              <a:spcBef>
                <a:spcPts val="0"/>
              </a:spcBef>
              <a:spcAft>
                <a:spcPts val="0"/>
              </a:spcAft>
              <a:buNone/>
            </a:pPr>
            <a:r>
              <a:t/>
            </a:r>
            <a:endParaRPr>
              <a:solidFill>
                <a:srgbClr val="333333"/>
              </a:solidFill>
            </a:endParaRPr>
          </a:p>
          <a:p>
            <a:pPr indent="0" lvl="0" marL="0" rtl="0" algn="l">
              <a:spcBef>
                <a:spcPts val="0"/>
              </a:spcBef>
              <a:spcAft>
                <a:spcPts val="0"/>
              </a:spcAft>
              <a:buNone/>
            </a:pPr>
            <a:r>
              <a:rPr lang="en-GB">
                <a:solidFill>
                  <a:srgbClr val="333333"/>
                </a:solidFill>
              </a:rPr>
              <a:t>WHO definition identifies impairments e.g. loss of vision, activity limitations e.g. text not being big enough to read on a website and participation restrictions e.g. being unable to take a train because there isn’t any wheelchair access.</a:t>
            </a:r>
            <a:endParaRPr>
              <a:solidFill>
                <a:srgbClr val="333333"/>
              </a:solidFill>
            </a:endParaRPr>
          </a:p>
          <a:p>
            <a:pPr indent="0" lvl="0" marL="0" rtl="0" algn="l">
              <a:spcBef>
                <a:spcPts val="0"/>
              </a:spcBef>
              <a:spcAft>
                <a:spcPts val="0"/>
              </a:spcAft>
              <a:buNone/>
            </a:pPr>
            <a:r>
              <a:t/>
            </a:r>
            <a:endParaRPr>
              <a:solidFill>
                <a:srgbClr val="333333"/>
              </a:solidFill>
            </a:endParaRPr>
          </a:p>
          <a:p>
            <a:pPr indent="0" lvl="0" marL="0" rtl="0" algn="l">
              <a:spcBef>
                <a:spcPts val="0"/>
              </a:spcBef>
              <a:spcAft>
                <a:spcPts val="0"/>
              </a:spcAft>
              <a:buNone/>
            </a:pPr>
            <a:r>
              <a:t/>
            </a:r>
            <a:endParaRPr>
              <a:solidFill>
                <a:srgbClr val="333333"/>
              </a:solidFil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 name="Shape 47"/>
        <p:cNvGrpSpPr/>
        <p:nvPr/>
      </p:nvGrpSpPr>
      <p:grpSpPr>
        <a:xfrm>
          <a:off x="0" y="0"/>
          <a:ext cx="0" cy="0"/>
          <a:chOff x="0" y="0"/>
          <a:chExt cx="0" cy="0"/>
        </a:xfrm>
      </p:grpSpPr>
      <p:sp>
        <p:nvSpPr>
          <p:cNvPr id="48" name="Google Shape;48;g74773eceb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 name="Google Shape;49;g74773eceb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These considerations will also benefit all of us as we face additional temporary or situation impairments throughout our lives. This can also be seen in Microsoft’s Inclusive Design Guide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 name="Shape 59"/>
        <p:cNvGrpSpPr/>
        <p:nvPr/>
      </p:nvGrpSpPr>
      <p:grpSpPr>
        <a:xfrm>
          <a:off x="0" y="0"/>
          <a:ext cx="0" cy="0"/>
          <a:chOff x="0" y="0"/>
          <a:chExt cx="0" cy="0"/>
        </a:xfrm>
      </p:grpSpPr>
      <p:sp>
        <p:nvSpPr>
          <p:cNvPr id="60" name="Google Shape;60;g6b9d9b5c6f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6b9d9b5c6f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If someone has temporary impairment such as laryngitis they may find it easier to talk to their friends though a live chat or messaging service or if someone is looking at a screen or phone in direct sunlight - a situational impairment, text with a good contrast will be easier to view. So a website that is accessibility will benefit everyone.</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Microsoft inclusive design guide</a:t>
            </a:r>
            <a:endParaRPr/>
          </a:p>
          <a:p>
            <a:pPr indent="0" lvl="0" marL="0" rtl="0" algn="l">
              <a:spcBef>
                <a:spcPts val="0"/>
              </a:spcBef>
              <a:spcAft>
                <a:spcPts val="0"/>
              </a:spcAft>
              <a:buNone/>
            </a:pPr>
            <a:r>
              <a:rPr lang="en-GB"/>
              <a:t>NP: Define Accessibility</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746252cf7e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746252cf7e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a:solidFill>
                  <a:srgbClr val="333333"/>
                </a:solidFill>
              </a:rPr>
              <a:t>So with a working definition of what can disability is we can think about the different ways and combinations of impairments that may impact someone using the web. Before we do this I want to share a video that not only incorporates some of the techniques we’ll be talking about later but also adds the views of someone that is missing from this talk, and that is the voice of users with real disabilities</a:t>
            </a:r>
            <a:endParaRPr>
              <a:solidFill>
                <a:srgbClr val="333333"/>
              </a:solidFill>
            </a:endParaRPr>
          </a:p>
          <a:p>
            <a:pPr indent="0" lvl="0" marL="0" rtl="0" algn="l">
              <a:lnSpc>
                <a:spcPct val="115000"/>
              </a:lnSpc>
              <a:spcBef>
                <a:spcPts val="0"/>
              </a:spcBef>
              <a:spcAft>
                <a:spcPts val="0"/>
              </a:spcAft>
              <a:buNone/>
            </a:pPr>
            <a:r>
              <a:t/>
            </a:r>
            <a:endParaRPr>
              <a:solidFill>
                <a:srgbClr val="333333"/>
              </a:solidFill>
            </a:endParaRPr>
          </a:p>
          <a:p>
            <a:pPr indent="0" lvl="0" marL="0" rtl="0" algn="l">
              <a:lnSpc>
                <a:spcPct val="115000"/>
              </a:lnSpc>
              <a:spcBef>
                <a:spcPts val="0"/>
              </a:spcBef>
              <a:spcAft>
                <a:spcPts val="0"/>
              </a:spcAft>
              <a:buNone/>
            </a:pPr>
            <a:r>
              <a:t/>
            </a:r>
            <a:endParaRPr>
              <a:solidFill>
                <a:srgbClr val="333333"/>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g7ef57928c9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7ef57928c9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914400" rtl="0" algn="l">
              <a:lnSpc>
                <a:spcPct val="115000"/>
              </a:lnSpc>
              <a:spcBef>
                <a:spcPts val="0"/>
              </a:spcBef>
              <a:spcAft>
                <a:spcPts val="0"/>
              </a:spcAft>
              <a:buNone/>
            </a:pPr>
            <a:r>
              <a:t/>
            </a:r>
            <a:endParaRPr>
              <a:solidFill>
                <a:srgbClr val="333333"/>
              </a:solidFill>
            </a:endParaRPr>
          </a:p>
          <a:p>
            <a:pPr indent="0" lvl="0" marL="457200" marR="190500" rtl="0" algn="l">
              <a:lnSpc>
                <a:spcPct val="115000"/>
              </a:lnSpc>
              <a:spcBef>
                <a:spcPts val="0"/>
              </a:spcBef>
              <a:spcAft>
                <a:spcPts val="0"/>
              </a:spcAft>
              <a:buNone/>
            </a:pPr>
            <a:r>
              <a:rPr lang="en-GB" u="sng">
                <a:solidFill>
                  <a:schemeClr val="accent5"/>
                </a:solidFill>
                <a:hlinkClick r:id="rId2"/>
              </a:rPr>
              <a:t>https://vimeo.com/311999966</a:t>
            </a:r>
            <a:endParaRPr sz="1600">
              <a:solidFill>
                <a:schemeClr val="dk1"/>
              </a:solidFill>
              <a:latin typeface="Poppins Medium"/>
              <a:ea typeface="Poppins Medium"/>
              <a:cs typeface="Poppins Medium"/>
              <a:sym typeface="Poppins Medium"/>
            </a:endParaRPr>
          </a:p>
          <a:p>
            <a:pPr indent="0" lvl="0" marL="914400" rtl="0" algn="l">
              <a:lnSpc>
                <a:spcPct val="115000"/>
              </a:lnSpc>
              <a:spcBef>
                <a:spcPts val="0"/>
              </a:spcBef>
              <a:spcAft>
                <a:spcPts val="0"/>
              </a:spcAft>
              <a:buNone/>
            </a:pPr>
            <a:r>
              <a:t/>
            </a:r>
            <a:endParaRPr>
              <a:solidFill>
                <a:srgbClr val="333333"/>
              </a:solidFill>
            </a:endParaRPr>
          </a:p>
          <a:p>
            <a:pPr indent="0" lvl="0" marL="914400" rtl="0" algn="l">
              <a:lnSpc>
                <a:spcPct val="115000"/>
              </a:lnSpc>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g7ed18d1e37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7ed18d1e37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GB" sz="1200">
                <a:solidFill>
                  <a:srgbClr val="1D1D1D"/>
                </a:solidFill>
                <a:highlight>
                  <a:srgbClr val="FAFAFC"/>
                </a:highlight>
                <a:latin typeface="Trebuchet MS"/>
                <a:ea typeface="Trebuchet MS"/>
                <a:cs typeface="Trebuchet MS"/>
                <a:sym typeface="Trebuchet MS"/>
              </a:rPr>
              <a:t>Kit to use here</a:t>
            </a:r>
            <a:endParaRPr b="1"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t/>
            </a:r>
            <a:endParaRPr b="1"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b="1" lang="en-GB" sz="1200">
                <a:solidFill>
                  <a:srgbClr val="1D1D1D"/>
                </a:solidFill>
                <a:highlight>
                  <a:srgbClr val="FAFAFC"/>
                </a:highlight>
                <a:latin typeface="Trebuchet MS"/>
                <a:ea typeface="Trebuchet MS"/>
                <a:cs typeface="Trebuchet MS"/>
                <a:sym typeface="Trebuchet MS"/>
              </a:rPr>
              <a:t>CB</a:t>
            </a:r>
            <a:br>
              <a:rPr b="1" lang="en-GB" sz="1200">
                <a:solidFill>
                  <a:srgbClr val="1D1D1D"/>
                </a:solidFill>
                <a:highlight>
                  <a:srgbClr val="FAFAFC"/>
                </a:highlight>
                <a:latin typeface="Trebuchet MS"/>
                <a:ea typeface="Trebuchet MS"/>
                <a:cs typeface="Trebuchet MS"/>
                <a:sym typeface="Trebuchet MS"/>
              </a:rPr>
            </a:br>
            <a:r>
              <a:rPr lang="en-GB" sz="1200">
                <a:solidFill>
                  <a:srgbClr val="1D1D1D"/>
                </a:solidFill>
                <a:highlight>
                  <a:srgbClr val="FAFAFC"/>
                </a:highlight>
                <a:latin typeface="Trebuchet MS"/>
                <a:ea typeface="Trebuchet MS"/>
                <a:cs typeface="Trebuchet MS"/>
                <a:sym typeface="Trebuchet MS"/>
              </a:rPr>
              <a:t>Contrast and visual labels</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	Colour swatches not </a:t>
            </a:r>
            <a:r>
              <a:rPr lang="en-GB" sz="1200">
                <a:solidFill>
                  <a:srgbClr val="1D1D1D"/>
                </a:solidFill>
                <a:highlight>
                  <a:srgbClr val="FAFAFC"/>
                </a:highlight>
                <a:latin typeface="Trebuchet MS"/>
                <a:ea typeface="Trebuchet MS"/>
                <a:cs typeface="Trebuchet MS"/>
                <a:sym typeface="Trebuchet MS"/>
              </a:rPr>
              <a:t>labeled</a:t>
            </a:r>
            <a:r>
              <a:rPr lang="en-GB" sz="1200">
                <a:solidFill>
                  <a:srgbClr val="1D1D1D"/>
                </a:solidFill>
                <a:highlight>
                  <a:srgbClr val="FAFAFC"/>
                </a:highlight>
                <a:latin typeface="Trebuchet MS"/>
                <a:ea typeface="Trebuchet MS"/>
                <a:cs typeface="Trebuchet MS"/>
                <a:sym typeface="Trebuchet MS"/>
              </a:rPr>
              <a:t> when buying clothes, making information easy to read</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b="1" lang="en-GB" sz="1200">
                <a:solidFill>
                  <a:srgbClr val="1D1D1D"/>
                </a:solidFill>
                <a:highlight>
                  <a:srgbClr val="FAFAFC"/>
                </a:highlight>
                <a:latin typeface="Trebuchet MS"/>
                <a:ea typeface="Trebuchet MS"/>
                <a:cs typeface="Trebuchet MS"/>
                <a:sym typeface="Trebuchet MS"/>
              </a:rPr>
              <a:t>LV</a:t>
            </a:r>
            <a:endParaRPr b="1"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Enlarging or reducing text size and images; either via zoom or screen magnification</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Listening to content e.g. multimedia or screen readers</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Bl</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Screen readers</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Braille displays</a:t>
            </a:r>
            <a:endParaRPr sz="1200">
              <a:solidFill>
                <a:srgbClr val="1D1D1D"/>
              </a:solidFill>
              <a:highlight>
                <a:srgbClr val="FAFAFC"/>
              </a:highlight>
              <a:latin typeface="Trebuchet MS"/>
              <a:ea typeface="Trebuchet MS"/>
              <a:cs typeface="Trebuchet MS"/>
              <a:sym typeface="Trebuchet MS"/>
            </a:endParaRPr>
          </a:p>
          <a:p>
            <a:pPr indent="0" lvl="0" marL="914400" rtl="0" algn="l">
              <a:lnSpc>
                <a:spcPct val="115000"/>
              </a:lnSpc>
              <a:spcBef>
                <a:spcPts val="0"/>
              </a:spcBef>
              <a:spcAft>
                <a:spcPts val="0"/>
              </a:spcAft>
              <a:buNone/>
            </a:pPr>
            <a:r>
              <a:t/>
            </a:r>
            <a:endParaRPr>
              <a:solidFill>
                <a:srgbClr val="333333"/>
              </a:solidFill>
            </a:endParaRPr>
          </a:p>
          <a:p>
            <a:pPr indent="0" lvl="0" marL="914400" rtl="0" algn="l">
              <a:lnSpc>
                <a:spcPct val="115000"/>
              </a:lnSpc>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7ed18d1e37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7ed18d1e37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GB" sz="1200">
                <a:solidFill>
                  <a:srgbClr val="1D1D1D"/>
                </a:solidFill>
                <a:highlight>
                  <a:srgbClr val="FAFAFC"/>
                </a:highlight>
                <a:latin typeface="Trebuchet MS"/>
                <a:ea typeface="Trebuchet MS"/>
                <a:cs typeface="Trebuchet MS"/>
                <a:sym typeface="Trebuchet MS"/>
              </a:rPr>
              <a:t>Mainly multimedia effects</a:t>
            </a:r>
            <a:endParaRPr b="1"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t/>
            </a:r>
            <a:endParaRPr b="1"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b="1" lang="en-GB" sz="1200">
                <a:solidFill>
                  <a:srgbClr val="1D1D1D"/>
                </a:solidFill>
                <a:highlight>
                  <a:srgbClr val="FAFAFC"/>
                </a:highlight>
                <a:latin typeface="Trebuchet MS"/>
                <a:ea typeface="Trebuchet MS"/>
                <a:cs typeface="Trebuchet MS"/>
                <a:sym typeface="Trebuchet MS"/>
              </a:rPr>
              <a:t>Hoh</a:t>
            </a:r>
            <a:endParaRPr b="1"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High quality audio, where the foreground information is easily </a:t>
            </a:r>
            <a:r>
              <a:rPr lang="en-GB" sz="1200">
                <a:solidFill>
                  <a:srgbClr val="1D1D1D"/>
                </a:solidFill>
                <a:highlight>
                  <a:srgbClr val="FAFAFC"/>
                </a:highlight>
                <a:latin typeface="Trebuchet MS"/>
                <a:ea typeface="Trebuchet MS"/>
                <a:cs typeface="Trebuchet MS"/>
                <a:sym typeface="Trebuchet MS"/>
              </a:rPr>
              <a:t>distinguishable</a:t>
            </a:r>
            <a:r>
              <a:rPr lang="en-GB" sz="1200">
                <a:solidFill>
                  <a:srgbClr val="1D1D1D"/>
                </a:solidFill>
                <a:highlight>
                  <a:srgbClr val="FAFAFC"/>
                </a:highlight>
                <a:latin typeface="Trebuchet MS"/>
                <a:ea typeface="Trebuchet MS"/>
                <a:cs typeface="Trebuchet MS"/>
                <a:sym typeface="Trebuchet MS"/>
              </a:rPr>
              <a:t> from the background, ability to control the volume of content, being able to pause and rewind media players.</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Deaf/hoh</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Transcripts or captions can be read as an alternative to hearing multimedia </a:t>
            </a:r>
            <a:r>
              <a:rPr lang="en-GB" sz="1200">
                <a:solidFill>
                  <a:srgbClr val="1D1D1D"/>
                </a:solidFill>
                <a:highlight>
                  <a:srgbClr val="FAFAFC"/>
                </a:highlight>
                <a:latin typeface="Trebuchet MS"/>
                <a:ea typeface="Trebuchet MS"/>
                <a:cs typeface="Trebuchet MS"/>
                <a:sym typeface="Trebuchet MS"/>
              </a:rPr>
              <a:t>content</a:t>
            </a:r>
            <a:r>
              <a:rPr lang="en-GB" sz="1200">
                <a:solidFill>
                  <a:srgbClr val="1D1D1D"/>
                </a:solidFill>
                <a:highlight>
                  <a:srgbClr val="FAFAFC"/>
                </a:highlight>
                <a:latin typeface="Trebuchet MS"/>
                <a:ea typeface="Trebuchet MS"/>
                <a:cs typeface="Trebuchet MS"/>
                <a:sym typeface="Trebuchet MS"/>
              </a:rPr>
              <a:t>, or content can be presented with BSL. Images can be used to support content to make information clearer.</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Deaf-blind</a:t>
            </a:r>
            <a:endParaRPr sz="1200">
              <a:solidFill>
                <a:srgbClr val="1D1D1D"/>
              </a:solidFill>
              <a:highlight>
                <a:srgbClr val="FAFAFC"/>
              </a:highlight>
              <a:latin typeface="Trebuchet MS"/>
              <a:ea typeface="Trebuchet MS"/>
              <a:cs typeface="Trebuchet MS"/>
              <a:sym typeface="Trebuchet MS"/>
            </a:endParaRPr>
          </a:p>
          <a:p>
            <a:pPr indent="0" lvl="0" marL="0" rtl="0" algn="l">
              <a:lnSpc>
                <a:spcPct val="115000"/>
              </a:lnSpc>
              <a:spcBef>
                <a:spcPts val="0"/>
              </a:spcBef>
              <a:spcAft>
                <a:spcPts val="0"/>
              </a:spcAft>
              <a:buNone/>
            </a:pPr>
            <a:r>
              <a:rPr lang="en-GB" sz="1200">
                <a:solidFill>
                  <a:srgbClr val="1D1D1D"/>
                </a:solidFill>
                <a:highlight>
                  <a:srgbClr val="FAFAFC"/>
                </a:highlight>
                <a:latin typeface="Trebuchet MS"/>
                <a:ea typeface="Trebuchet MS"/>
                <a:cs typeface="Trebuchet MS"/>
                <a:sym typeface="Trebuchet MS"/>
              </a:rPr>
              <a:t>Where transcripts are in place these can be </a:t>
            </a:r>
            <a:r>
              <a:rPr lang="en-GB" sz="1200">
                <a:solidFill>
                  <a:srgbClr val="1D1D1D"/>
                </a:solidFill>
                <a:highlight>
                  <a:srgbClr val="FAFAFC"/>
                </a:highlight>
                <a:latin typeface="Trebuchet MS"/>
                <a:ea typeface="Trebuchet MS"/>
                <a:cs typeface="Trebuchet MS"/>
                <a:sym typeface="Trebuchet MS"/>
              </a:rPr>
              <a:t>interpreted</a:t>
            </a:r>
            <a:r>
              <a:rPr lang="en-GB" sz="1200">
                <a:solidFill>
                  <a:srgbClr val="1D1D1D"/>
                </a:solidFill>
                <a:highlight>
                  <a:srgbClr val="FAFAFC"/>
                </a:highlight>
                <a:latin typeface="Trebuchet MS"/>
                <a:ea typeface="Trebuchet MS"/>
                <a:cs typeface="Trebuchet MS"/>
                <a:sym typeface="Trebuchet MS"/>
              </a:rPr>
              <a:t> by </a:t>
            </a:r>
            <a:r>
              <a:rPr lang="en-GB" sz="1200">
                <a:solidFill>
                  <a:srgbClr val="1D1D1D"/>
                </a:solidFill>
                <a:highlight>
                  <a:srgbClr val="FAFAFC"/>
                </a:highlight>
                <a:latin typeface="Trebuchet MS"/>
                <a:ea typeface="Trebuchet MS"/>
                <a:cs typeface="Trebuchet MS"/>
                <a:sym typeface="Trebuchet MS"/>
              </a:rPr>
              <a:t>braille</a:t>
            </a:r>
            <a:r>
              <a:rPr lang="en-GB" sz="1200">
                <a:solidFill>
                  <a:srgbClr val="1D1D1D"/>
                </a:solidFill>
                <a:highlight>
                  <a:srgbClr val="FAFAFC"/>
                </a:highlight>
                <a:latin typeface="Trebuchet MS"/>
                <a:ea typeface="Trebuchet MS"/>
                <a:cs typeface="Trebuchet MS"/>
                <a:sym typeface="Trebuchet MS"/>
              </a:rPr>
              <a:t> displays</a:t>
            </a:r>
            <a:endParaRPr sz="1200">
              <a:solidFill>
                <a:srgbClr val="1D1D1D"/>
              </a:solidFill>
              <a:highlight>
                <a:srgbClr val="FAFAFC"/>
              </a:highlight>
              <a:latin typeface="Trebuchet MS"/>
              <a:ea typeface="Trebuchet MS"/>
              <a:cs typeface="Trebuchet MS"/>
              <a:sym typeface="Trebuchet MS"/>
            </a:endParaRPr>
          </a:p>
          <a:p>
            <a:pPr indent="0" lvl="0" marL="914400" rtl="0" algn="l">
              <a:lnSpc>
                <a:spcPct val="115000"/>
              </a:lnSpc>
              <a:spcBef>
                <a:spcPts val="0"/>
              </a:spcBef>
              <a:spcAft>
                <a:spcPts val="0"/>
              </a:spcAft>
              <a:buNone/>
            </a:pPr>
            <a:r>
              <a:t/>
            </a:r>
            <a:endParaRPr>
              <a:solidFill>
                <a:srgbClr val="333333"/>
              </a:solidFill>
            </a:endParaRPr>
          </a:p>
          <a:p>
            <a:pPr indent="0" lvl="0" marL="914400" rtl="0" algn="l">
              <a:lnSpc>
                <a:spcPct val="115000"/>
              </a:lnSpc>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311700" y="4020850"/>
            <a:ext cx="8520600" cy="480000"/>
          </a:xfrm>
          <a:prstGeom prst="rect">
            <a:avLst/>
          </a:prstGeom>
        </p:spPr>
        <p:txBody>
          <a:bodyPr anchorCtr="0" anchor="b" bIns="91425" lIns="91425" spcFirstLastPara="1" rIns="91425" wrap="square" tIns="91425">
            <a:noAutofit/>
          </a:bodyPr>
          <a:lstStyle>
            <a:lvl1pPr lvl="0" algn="ctr">
              <a:spcBef>
                <a:spcPts val="0"/>
              </a:spcBef>
              <a:spcAft>
                <a:spcPts val="0"/>
              </a:spcAft>
              <a:buClr>
                <a:srgbClr val="7CC08A"/>
              </a:buClr>
              <a:buSzPts val="2000"/>
              <a:buNone/>
              <a:defRPr sz="2000">
                <a:solidFill>
                  <a:srgbClr val="7CC08A"/>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pic>
        <p:nvPicPr>
          <p:cNvPr id="10" name="Google Shape;10;p2"/>
          <p:cNvPicPr preferRelativeResize="0"/>
          <p:nvPr/>
        </p:nvPicPr>
        <p:blipFill>
          <a:blip r:embed="rId2">
            <a:alphaModFix/>
          </a:blip>
          <a:stretch>
            <a:fillRect/>
          </a:stretch>
        </p:blipFill>
        <p:spPr>
          <a:xfrm>
            <a:off x="3591950" y="1423125"/>
            <a:ext cx="1960100" cy="22972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1" type="blank">
  <p:cSld name="BLANK">
    <p:spTree>
      <p:nvGrpSpPr>
        <p:cNvPr id="11" name="Shape 11"/>
        <p:cNvGrpSpPr/>
        <p:nvPr/>
      </p:nvGrpSpPr>
      <p:grpSpPr>
        <a:xfrm>
          <a:off x="0" y="0"/>
          <a:ext cx="0" cy="0"/>
          <a:chOff x="0" y="0"/>
          <a:chExt cx="0" cy="0"/>
        </a:xfrm>
      </p:grpSpPr>
      <p:pic>
        <p:nvPicPr>
          <p:cNvPr id="12" name="Google Shape;12;p3"/>
          <p:cNvPicPr preferRelativeResize="0"/>
          <p:nvPr/>
        </p:nvPicPr>
        <p:blipFill rotWithShape="1">
          <a:blip r:embed="rId2">
            <a:alphaModFix/>
          </a:blip>
          <a:srcRect b="0" l="0" r="0" t="77329"/>
          <a:stretch/>
        </p:blipFill>
        <p:spPr>
          <a:xfrm>
            <a:off x="8141475" y="4821450"/>
            <a:ext cx="951150" cy="252726"/>
          </a:xfrm>
          <a:prstGeom prst="rect">
            <a:avLst/>
          </a:prstGeom>
          <a:noFill/>
          <a:ln>
            <a:noFill/>
          </a:ln>
        </p:spPr>
      </p:pic>
      <p:sp>
        <p:nvSpPr>
          <p:cNvPr id="13" name="Google Shape;13;p3"/>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lvl1pPr lvl="0">
              <a:spcBef>
                <a:spcPts val="0"/>
              </a:spcBef>
              <a:spcAft>
                <a:spcPts val="0"/>
              </a:spcAft>
              <a:buNone/>
              <a:defRPr sz="2200"/>
            </a:lvl1pPr>
            <a:lvl2pPr lvl="1">
              <a:spcBef>
                <a:spcPts val="0"/>
              </a:spcBef>
              <a:spcAft>
                <a:spcPts val="0"/>
              </a:spcAft>
              <a:buNone/>
              <a:defRPr>
                <a:latin typeface="Roboto"/>
                <a:ea typeface="Roboto"/>
                <a:cs typeface="Roboto"/>
                <a:sym typeface="Roboto"/>
              </a:defRPr>
            </a:lvl2pPr>
            <a:lvl3pPr lvl="2">
              <a:spcBef>
                <a:spcPts val="0"/>
              </a:spcBef>
              <a:spcAft>
                <a:spcPts val="0"/>
              </a:spcAft>
              <a:buNone/>
              <a:defRPr>
                <a:latin typeface="Roboto"/>
                <a:ea typeface="Roboto"/>
                <a:cs typeface="Roboto"/>
                <a:sym typeface="Roboto"/>
              </a:defRPr>
            </a:lvl3pPr>
            <a:lvl4pPr lvl="3">
              <a:spcBef>
                <a:spcPts val="0"/>
              </a:spcBef>
              <a:spcAft>
                <a:spcPts val="0"/>
              </a:spcAft>
              <a:buNone/>
              <a:defRPr>
                <a:latin typeface="Roboto"/>
                <a:ea typeface="Roboto"/>
                <a:cs typeface="Roboto"/>
                <a:sym typeface="Roboto"/>
              </a:defRPr>
            </a:lvl4pPr>
            <a:lvl5pPr lvl="4">
              <a:spcBef>
                <a:spcPts val="0"/>
              </a:spcBef>
              <a:spcAft>
                <a:spcPts val="0"/>
              </a:spcAft>
              <a:buNone/>
              <a:defRPr>
                <a:latin typeface="Roboto"/>
                <a:ea typeface="Roboto"/>
                <a:cs typeface="Roboto"/>
                <a:sym typeface="Roboto"/>
              </a:defRPr>
            </a:lvl5pPr>
            <a:lvl6pPr lvl="5">
              <a:spcBef>
                <a:spcPts val="0"/>
              </a:spcBef>
              <a:spcAft>
                <a:spcPts val="0"/>
              </a:spcAft>
              <a:buNone/>
              <a:defRPr>
                <a:latin typeface="Roboto"/>
                <a:ea typeface="Roboto"/>
                <a:cs typeface="Roboto"/>
                <a:sym typeface="Roboto"/>
              </a:defRPr>
            </a:lvl6pPr>
            <a:lvl7pPr lvl="6">
              <a:spcBef>
                <a:spcPts val="0"/>
              </a:spcBef>
              <a:spcAft>
                <a:spcPts val="0"/>
              </a:spcAft>
              <a:buNone/>
              <a:defRPr>
                <a:latin typeface="Roboto"/>
                <a:ea typeface="Roboto"/>
                <a:cs typeface="Roboto"/>
                <a:sym typeface="Roboto"/>
              </a:defRPr>
            </a:lvl7pPr>
            <a:lvl8pPr lvl="7">
              <a:spcBef>
                <a:spcPts val="0"/>
              </a:spcBef>
              <a:spcAft>
                <a:spcPts val="0"/>
              </a:spcAft>
              <a:buNone/>
              <a:defRPr>
                <a:latin typeface="Roboto"/>
                <a:ea typeface="Roboto"/>
                <a:cs typeface="Roboto"/>
                <a:sym typeface="Roboto"/>
              </a:defRPr>
            </a:lvl8pPr>
            <a:lvl9pPr lvl="8">
              <a:spcBef>
                <a:spcPts val="0"/>
              </a:spcBef>
              <a:spcAft>
                <a:spcPts val="0"/>
              </a:spcAft>
              <a:buNone/>
              <a:defRPr>
                <a:latin typeface="Roboto"/>
                <a:ea typeface="Roboto"/>
                <a:cs typeface="Roboto"/>
                <a:sym typeface="Roboto"/>
              </a:defRPr>
            </a:lvl9pPr>
          </a:lstStyle>
          <a:p/>
        </p:txBody>
      </p:sp>
      <p:sp>
        <p:nvSpPr>
          <p:cNvPr id="14" name="Google Shape;14;p3"/>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lvl1pPr lvl="0">
              <a:spcBef>
                <a:spcPts val="0"/>
              </a:spcBef>
              <a:spcAft>
                <a:spcPts val="0"/>
              </a:spcAft>
              <a:buNone/>
              <a:defRPr sz="2000">
                <a:solidFill>
                  <a:srgbClr val="7CC08A"/>
                </a:solidFill>
                <a:latin typeface="Poppins Medium"/>
                <a:ea typeface="Poppins Medium"/>
                <a:cs typeface="Poppins Medium"/>
                <a:sym typeface="Poppins Medium"/>
              </a:defRPr>
            </a:lvl1pPr>
            <a:lvl2pPr lvl="1">
              <a:spcBef>
                <a:spcPts val="1600"/>
              </a:spcBef>
              <a:spcAft>
                <a:spcPts val="0"/>
              </a:spcAft>
              <a:buNone/>
              <a:defRPr/>
            </a:lvl2pPr>
            <a:lvl3pPr lvl="2">
              <a:spcBef>
                <a:spcPts val="1600"/>
              </a:spcBef>
              <a:spcAft>
                <a:spcPts val="0"/>
              </a:spcAft>
              <a:buNone/>
              <a:defRPr/>
            </a:lvl3pPr>
            <a:lvl4pPr lvl="3">
              <a:spcBef>
                <a:spcPts val="1600"/>
              </a:spcBef>
              <a:spcAft>
                <a:spcPts val="0"/>
              </a:spcAft>
              <a:buNone/>
              <a:defRPr/>
            </a:lvl4pPr>
            <a:lvl5pPr lvl="4">
              <a:spcBef>
                <a:spcPts val="1600"/>
              </a:spcBef>
              <a:spcAft>
                <a:spcPts val="0"/>
              </a:spcAft>
              <a:buNone/>
              <a:defRPr/>
            </a:lvl5pPr>
            <a:lvl6pPr lvl="5">
              <a:spcBef>
                <a:spcPts val="1600"/>
              </a:spcBef>
              <a:spcAft>
                <a:spcPts val="0"/>
              </a:spcAft>
              <a:buNone/>
              <a:defRPr/>
            </a:lvl6pPr>
            <a:lvl7pPr lvl="6">
              <a:spcBef>
                <a:spcPts val="1600"/>
              </a:spcBef>
              <a:spcAft>
                <a:spcPts val="0"/>
              </a:spcAft>
              <a:buNone/>
              <a:defRPr/>
            </a:lvl7pPr>
            <a:lvl8pPr lvl="7">
              <a:spcBef>
                <a:spcPts val="1600"/>
              </a:spcBef>
              <a:spcAft>
                <a:spcPts val="0"/>
              </a:spcAft>
              <a:buNone/>
              <a:defRPr/>
            </a:lvl8pPr>
            <a:lvl9pPr lvl="8">
              <a:spcBef>
                <a:spcPts val="1600"/>
              </a:spcBef>
              <a:spcAft>
                <a:spcPts val="1600"/>
              </a:spcAft>
              <a:buNone/>
              <a:defRPr/>
            </a:lvl9pPr>
          </a:lstStyle>
          <a:p/>
        </p:txBody>
      </p:sp>
      <p:sp>
        <p:nvSpPr>
          <p:cNvPr id="15" name="Google Shape;15;p3"/>
          <p:cNvSpPr txBox="1"/>
          <p:nvPr>
            <p:ph idx="2" type="body"/>
          </p:nvPr>
        </p:nvSpPr>
        <p:spPr>
          <a:xfrm>
            <a:off x="313075" y="1512600"/>
            <a:ext cx="6977400" cy="3117900"/>
          </a:xfrm>
          <a:prstGeom prst="rect">
            <a:avLst/>
          </a:prstGeom>
        </p:spPr>
        <p:txBody>
          <a:bodyPr anchorCtr="0" anchor="t" bIns="91425" lIns="91425" spcFirstLastPara="1" rIns="91425" wrap="square" tIns="91425">
            <a:noAutofit/>
          </a:bodyPr>
          <a:lstStyle>
            <a:lvl1pPr indent="-330200" lvl="0" marL="457200">
              <a:spcBef>
                <a:spcPts val="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1pPr>
            <a:lvl2pPr indent="-330200" lvl="1" marL="9144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2pPr>
            <a:lvl3pPr indent="-330200" lvl="2" marL="13716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3pPr>
            <a:lvl4pPr indent="-330200" lvl="3" marL="18288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4pPr>
            <a:lvl5pPr indent="-330200" lvl="4" marL="22860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5pPr>
            <a:lvl6pPr indent="-330200" lvl="5" marL="27432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6pPr>
            <a:lvl7pPr indent="-330200" lvl="6" marL="32004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7pPr>
            <a:lvl8pPr indent="-330200" lvl="7" marL="36576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8pPr>
            <a:lvl9pPr indent="-330200" lvl="8" marL="4114800">
              <a:spcBef>
                <a:spcPts val="1600"/>
              </a:spcBef>
              <a:spcAft>
                <a:spcPts val="160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9pPr>
          </a:lstStyle>
          <a:p/>
        </p:txBody>
      </p:sp>
    </p:spTree>
  </p:cSld>
  <p:clrMapOvr>
    <a:masterClrMapping/>
  </p:clrMapOvr>
  <p:extLst>
    <p:ext uri="{DCECCB84-F9BA-43D5-87BE-67443E8EF086}">
      <p15:sldGuideLst>
        <p15:guide id="1" pos="4592">
          <p15:clr>
            <a:srgbClr val="FA7B17"/>
          </p15:clr>
        </p15:guide>
        <p15:guide id="2" pos="197">
          <p15:clr>
            <a:srgbClr val="FA7B17"/>
          </p15:clr>
        </p15:guide>
        <p15:guide id="3" orient="horz" pos="871">
          <p15:clr>
            <a:srgbClr val="FA7B17"/>
          </p15:clr>
        </p15:guide>
        <p15:guide id="4" orient="horz" pos="953">
          <p15:clr>
            <a:srgbClr val="FA7B17"/>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1 1">
  <p:cSld name="BLANK_2">
    <p:spTree>
      <p:nvGrpSpPr>
        <p:cNvPr id="16" name="Shape 16"/>
        <p:cNvGrpSpPr/>
        <p:nvPr/>
      </p:nvGrpSpPr>
      <p:grpSpPr>
        <a:xfrm>
          <a:off x="0" y="0"/>
          <a:ext cx="0" cy="0"/>
          <a:chOff x="0" y="0"/>
          <a:chExt cx="0" cy="0"/>
        </a:xfrm>
      </p:grpSpPr>
      <p:pic>
        <p:nvPicPr>
          <p:cNvPr id="17" name="Google Shape;17;p4"/>
          <p:cNvPicPr preferRelativeResize="0"/>
          <p:nvPr/>
        </p:nvPicPr>
        <p:blipFill rotWithShape="1">
          <a:blip r:embed="rId2">
            <a:alphaModFix/>
          </a:blip>
          <a:srcRect b="0" l="0" r="0" t="77329"/>
          <a:stretch/>
        </p:blipFill>
        <p:spPr>
          <a:xfrm>
            <a:off x="8141475" y="4821450"/>
            <a:ext cx="951150" cy="252726"/>
          </a:xfrm>
          <a:prstGeom prst="rect">
            <a:avLst/>
          </a:prstGeom>
          <a:noFill/>
          <a:ln>
            <a:noFill/>
          </a:ln>
        </p:spPr>
      </p:pic>
      <p:sp>
        <p:nvSpPr>
          <p:cNvPr id="18" name="Google Shape;18;p4"/>
          <p:cNvSpPr txBox="1"/>
          <p:nvPr>
            <p:ph type="title"/>
          </p:nvPr>
        </p:nvSpPr>
        <p:spPr>
          <a:xfrm>
            <a:off x="-125" y="2308200"/>
            <a:ext cx="9144000" cy="5271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2200"/>
            </a:lvl1pPr>
            <a:lvl2pPr lvl="1" rtl="0">
              <a:spcBef>
                <a:spcPts val="0"/>
              </a:spcBef>
              <a:spcAft>
                <a:spcPts val="0"/>
              </a:spcAft>
              <a:buNone/>
              <a:defRPr>
                <a:latin typeface="Roboto"/>
                <a:ea typeface="Roboto"/>
                <a:cs typeface="Roboto"/>
                <a:sym typeface="Roboto"/>
              </a:defRPr>
            </a:lvl2pPr>
            <a:lvl3pPr lvl="2" rtl="0">
              <a:spcBef>
                <a:spcPts val="0"/>
              </a:spcBef>
              <a:spcAft>
                <a:spcPts val="0"/>
              </a:spcAft>
              <a:buNone/>
              <a:defRPr>
                <a:latin typeface="Roboto"/>
                <a:ea typeface="Roboto"/>
                <a:cs typeface="Roboto"/>
                <a:sym typeface="Roboto"/>
              </a:defRPr>
            </a:lvl3pPr>
            <a:lvl4pPr lvl="3" rtl="0">
              <a:spcBef>
                <a:spcPts val="0"/>
              </a:spcBef>
              <a:spcAft>
                <a:spcPts val="0"/>
              </a:spcAft>
              <a:buNone/>
              <a:defRPr>
                <a:latin typeface="Roboto"/>
                <a:ea typeface="Roboto"/>
                <a:cs typeface="Roboto"/>
                <a:sym typeface="Roboto"/>
              </a:defRPr>
            </a:lvl4pPr>
            <a:lvl5pPr lvl="4" rtl="0">
              <a:spcBef>
                <a:spcPts val="0"/>
              </a:spcBef>
              <a:spcAft>
                <a:spcPts val="0"/>
              </a:spcAft>
              <a:buNone/>
              <a:defRPr>
                <a:latin typeface="Roboto"/>
                <a:ea typeface="Roboto"/>
                <a:cs typeface="Roboto"/>
                <a:sym typeface="Roboto"/>
              </a:defRPr>
            </a:lvl5pPr>
            <a:lvl6pPr lvl="5" rtl="0">
              <a:spcBef>
                <a:spcPts val="0"/>
              </a:spcBef>
              <a:spcAft>
                <a:spcPts val="0"/>
              </a:spcAft>
              <a:buNone/>
              <a:defRPr>
                <a:latin typeface="Roboto"/>
                <a:ea typeface="Roboto"/>
                <a:cs typeface="Roboto"/>
                <a:sym typeface="Roboto"/>
              </a:defRPr>
            </a:lvl6pPr>
            <a:lvl7pPr lvl="6" rtl="0">
              <a:spcBef>
                <a:spcPts val="0"/>
              </a:spcBef>
              <a:spcAft>
                <a:spcPts val="0"/>
              </a:spcAft>
              <a:buNone/>
              <a:defRPr>
                <a:latin typeface="Roboto"/>
                <a:ea typeface="Roboto"/>
                <a:cs typeface="Roboto"/>
                <a:sym typeface="Roboto"/>
              </a:defRPr>
            </a:lvl7pPr>
            <a:lvl8pPr lvl="7" rtl="0">
              <a:spcBef>
                <a:spcPts val="0"/>
              </a:spcBef>
              <a:spcAft>
                <a:spcPts val="0"/>
              </a:spcAft>
              <a:buNone/>
              <a:defRPr>
                <a:latin typeface="Roboto"/>
                <a:ea typeface="Roboto"/>
                <a:cs typeface="Roboto"/>
                <a:sym typeface="Roboto"/>
              </a:defRPr>
            </a:lvl8pPr>
            <a:lvl9pPr lvl="8" rtl="0">
              <a:spcBef>
                <a:spcPts val="0"/>
              </a:spcBef>
              <a:spcAft>
                <a:spcPts val="0"/>
              </a:spcAft>
              <a:buNone/>
              <a:defRPr>
                <a:latin typeface="Roboto"/>
                <a:ea typeface="Roboto"/>
                <a:cs typeface="Roboto"/>
                <a:sym typeface="Roboto"/>
              </a:defRPr>
            </a:lvl9pPr>
          </a:lstStyle>
          <a:p/>
        </p:txBody>
      </p:sp>
    </p:spTree>
  </p:cSld>
  <p:clrMapOvr>
    <a:masterClrMapping/>
  </p:clrMapOvr>
  <p:extLst>
    <p:ext uri="{DCECCB84-F9BA-43D5-87BE-67443E8EF086}">
      <p15:sldGuideLst>
        <p15:guide id="1" pos="4592">
          <p15:clr>
            <a:srgbClr val="FA7B17"/>
          </p15:clr>
        </p15:guide>
        <p15:guide id="2" pos="197">
          <p15:clr>
            <a:srgbClr val="FA7B17"/>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lumns">
  <p:cSld name="BLANK_1">
    <p:spTree>
      <p:nvGrpSpPr>
        <p:cNvPr id="19" name="Shape 19"/>
        <p:cNvGrpSpPr/>
        <p:nvPr/>
      </p:nvGrpSpPr>
      <p:grpSpPr>
        <a:xfrm>
          <a:off x="0" y="0"/>
          <a:ext cx="0" cy="0"/>
          <a:chOff x="0" y="0"/>
          <a:chExt cx="0" cy="0"/>
        </a:xfrm>
      </p:grpSpPr>
      <p:pic>
        <p:nvPicPr>
          <p:cNvPr id="20" name="Google Shape;20;p5"/>
          <p:cNvPicPr preferRelativeResize="0"/>
          <p:nvPr/>
        </p:nvPicPr>
        <p:blipFill rotWithShape="1">
          <a:blip r:embed="rId2">
            <a:alphaModFix/>
          </a:blip>
          <a:srcRect b="0" l="0" r="0" t="77329"/>
          <a:stretch/>
        </p:blipFill>
        <p:spPr>
          <a:xfrm>
            <a:off x="8141475" y="4821450"/>
            <a:ext cx="951150" cy="252726"/>
          </a:xfrm>
          <a:prstGeom prst="rect">
            <a:avLst/>
          </a:prstGeom>
          <a:noFill/>
          <a:ln>
            <a:noFill/>
          </a:ln>
        </p:spPr>
      </p:pic>
      <p:sp>
        <p:nvSpPr>
          <p:cNvPr id="21" name="Google Shape;21;p5"/>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lvl1pPr lvl="0" rtl="0">
              <a:spcBef>
                <a:spcPts val="0"/>
              </a:spcBef>
              <a:spcAft>
                <a:spcPts val="0"/>
              </a:spcAft>
              <a:buNone/>
              <a:defRPr sz="2200"/>
            </a:lvl1pPr>
            <a:lvl2pPr lvl="1" rtl="0">
              <a:spcBef>
                <a:spcPts val="0"/>
              </a:spcBef>
              <a:spcAft>
                <a:spcPts val="0"/>
              </a:spcAft>
              <a:buNone/>
              <a:defRPr>
                <a:latin typeface="Roboto"/>
                <a:ea typeface="Roboto"/>
                <a:cs typeface="Roboto"/>
                <a:sym typeface="Roboto"/>
              </a:defRPr>
            </a:lvl2pPr>
            <a:lvl3pPr lvl="2" rtl="0">
              <a:spcBef>
                <a:spcPts val="0"/>
              </a:spcBef>
              <a:spcAft>
                <a:spcPts val="0"/>
              </a:spcAft>
              <a:buNone/>
              <a:defRPr>
                <a:latin typeface="Roboto"/>
                <a:ea typeface="Roboto"/>
                <a:cs typeface="Roboto"/>
                <a:sym typeface="Roboto"/>
              </a:defRPr>
            </a:lvl3pPr>
            <a:lvl4pPr lvl="3" rtl="0">
              <a:spcBef>
                <a:spcPts val="0"/>
              </a:spcBef>
              <a:spcAft>
                <a:spcPts val="0"/>
              </a:spcAft>
              <a:buNone/>
              <a:defRPr>
                <a:latin typeface="Roboto"/>
                <a:ea typeface="Roboto"/>
                <a:cs typeface="Roboto"/>
                <a:sym typeface="Roboto"/>
              </a:defRPr>
            </a:lvl4pPr>
            <a:lvl5pPr lvl="4" rtl="0">
              <a:spcBef>
                <a:spcPts val="0"/>
              </a:spcBef>
              <a:spcAft>
                <a:spcPts val="0"/>
              </a:spcAft>
              <a:buNone/>
              <a:defRPr>
                <a:latin typeface="Roboto"/>
                <a:ea typeface="Roboto"/>
                <a:cs typeface="Roboto"/>
                <a:sym typeface="Roboto"/>
              </a:defRPr>
            </a:lvl5pPr>
            <a:lvl6pPr lvl="5" rtl="0">
              <a:spcBef>
                <a:spcPts val="0"/>
              </a:spcBef>
              <a:spcAft>
                <a:spcPts val="0"/>
              </a:spcAft>
              <a:buNone/>
              <a:defRPr>
                <a:latin typeface="Roboto"/>
                <a:ea typeface="Roboto"/>
                <a:cs typeface="Roboto"/>
                <a:sym typeface="Roboto"/>
              </a:defRPr>
            </a:lvl6pPr>
            <a:lvl7pPr lvl="6" rtl="0">
              <a:spcBef>
                <a:spcPts val="0"/>
              </a:spcBef>
              <a:spcAft>
                <a:spcPts val="0"/>
              </a:spcAft>
              <a:buNone/>
              <a:defRPr>
                <a:latin typeface="Roboto"/>
                <a:ea typeface="Roboto"/>
                <a:cs typeface="Roboto"/>
                <a:sym typeface="Roboto"/>
              </a:defRPr>
            </a:lvl7pPr>
            <a:lvl8pPr lvl="7" rtl="0">
              <a:spcBef>
                <a:spcPts val="0"/>
              </a:spcBef>
              <a:spcAft>
                <a:spcPts val="0"/>
              </a:spcAft>
              <a:buNone/>
              <a:defRPr>
                <a:latin typeface="Roboto"/>
                <a:ea typeface="Roboto"/>
                <a:cs typeface="Roboto"/>
                <a:sym typeface="Roboto"/>
              </a:defRPr>
            </a:lvl8pPr>
            <a:lvl9pPr lvl="8" rtl="0">
              <a:spcBef>
                <a:spcPts val="0"/>
              </a:spcBef>
              <a:spcAft>
                <a:spcPts val="0"/>
              </a:spcAft>
              <a:buNone/>
              <a:defRPr>
                <a:latin typeface="Roboto"/>
                <a:ea typeface="Roboto"/>
                <a:cs typeface="Roboto"/>
                <a:sym typeface="Roboto"/>
              </a:defRPr>
            </a:lvl9pPr>
          </a:lstStyle>
          <a:p/>
        </p:txBody>
      </p:sp>
      <p:sp>
        <p:nvSpPr>
          <p:cNvPr id="22" name="Google Shape;22;p5"/>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lvl1pPr lvl="0" rtl="0">
              <a:spcBef>
                <a:spcPts val="0"/>
              </a:spcBef>
              <a:spcAft>
                <a:spcPts val="0"/>
              </a:spcAft>
              <a:buNone/>
              <a:defRPr sz="2000">
                <a:solidFill>
                  <a:srgbClr val="7CC08A"/>
                </a:solidFill>
                <a:latin typeface="Poppins Medium"/>
                <a:ea typeface="Poppins Medium"/>
                <a:cs typeface="Poppins Medium"/>
                <a:sym typeface="Poppins Medium"/>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23" name="Google Shape;23;p5"/>
          <p:cNvSpPr txBox="1"/>
          <p:nvPr>
            <p:ph idx="2" type="body"/>
          </p:nvPr>
        </p:nvSpPr>
        <p:spPr>
          <a:xfrm>
            <a:off x="313075" y="1940400"/>
            <a:ext cx="3250200" cy="26901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rgbClr val="FFFFFF"/>
              </a:buClr>
              <a:buSzPts val="1400"/>
              <a:buFont typeface="Poppins Medium"/>
              <a:buChar char="●"/>
              <a:defRPr sz="1400">
                <a:solidFill>
                  <a:srgbClr val="FFFFFF"/>
                </a:solidFill>
                <a:latin typeface="Poppins Medium"/>
                <a:ea typeface="Poppins Medium"/>
                <a:cs typeface="Poppins Medium"/>
                <a:sym typeface="Poppins Medium"/>
              </a:defRPr>
            </a:lvl1pPr>
            <a:lvl2pPr indent="-317500" lvl="1" marL="9144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2pPr>
            <a:lvl3pPr indent="-317500" lvl="2" marL="13716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3pPr>
            <a:lvl4pPr indent="-317500" lvl="3" marL="18288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4pPr>
            <a:lvl5pPr indent="-317500" lvl="4" marL="22860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5pPr>
            <a:lvl6pPr indent="-317500" lvl="5" marL="27432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6pPr>
            <a:lvl7pPr indent="-317500" lvl="6" marL="32004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7pPr>
            <a:lvl8pPr indent="-317500" lvl="7" marL="36576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8pPr>
            <a:lvl9pPr indent="-317500" lvl="8" marL="4114800" rtl="0">
              <a:spcBef>
                <a:spcPts val="1600"/>
              </a:spcBef>
              <a:spcAft>
                <a:spcPts val="1600"/>
              </a:spcAft>
              <a:buClr>
                <a:srgbClr val="FFFFFF"/>
              </a:buClr>
              <a:buSzPts val="1400"/>
              <a:buFont typeface="Poppins Medium"/>
              <a:buChar char="■"/>
              <a:defRPr>
                <a:solidFill>
                  <a:srgbClr val="FFFFFF"/>
                </a:solidFill>
                <a:latin typeface="Poppins Medium"/>
                <a:ea typeface="Poppins Medium"/>
                <a:cs typeface="Poppins Medium"/>
                <a:sym typeface="Poppins Medium"/>
              </a:defRPr>
            </a:lvl9pPr>
          </a:lstStyle>
          <a:p/>
        </p:txBody>
      </p:sp>
      <p:sp>
        <p:nvSpPr>
          <p:cNvPr id="24" name="Google Shape;24;p5"/>
          <p:cNvSpPr txBox="1"/>
          <p:nvPr>
            <p:ph idx="3" type="subTitle"/>
          </p:nvPr>
        </p:nvSpPr>
        <p:spPr>
          <a:xfrm>
            <a:off x="313075" y="1512600"/>
            <a:ext cx="3250200" cy="363600"/>
          </a:xfrm>
          <a:prstGeom prst="rect">
            <a:avLst/>
          </a:prstGeom>
        </p:spPr>
        <p:txBody>
          <a:bodyPr anchorCtr="0" anchor="t" bIns="91425" lIns="91425" spcFirstLastPara="1" rIns="91425" wrap="square" tIns="91425">
            <a:noAutofit/>
          </a:bodyPr>
          <a:lstStyle>
            <a:lvl1pPr lvl="0">
              <a:spcBef>
                <a:spcPts val="0"/>
              </a:spcBef>
              <a:spcAft>
                <a:spcPts val="0"/>
              </a:spcAft>
              <a:buNone/>
              <a:defRPr b="1" sz="1600">
                <a:solidFill>
                  <a:srgbClr val="FFFFFF"/>
                </a:solidFill>
              </a:defRPr>
            </a:lvl1pPr>
            <a:lvl2pPr lvl="1">
              <a:spcBef>
                <a:spcPts val="1600"/>
              </a:spcBef>
              <a:spcAft>
                <a:spcPts val="0"/>
              </a:spcAft>
              <a:buNone/>
              <a:defRPr/>
            </a:lvl2pPr>
            <a:lvl3pPr lvl="2">
              <a:spcBef>
                <a:spcPts val="1600"/>
              </a:spcBef>
              <a:spcAft>
                <a:spcPts val="0"/>
              </a:spcAft>
              <a:buNone/>
              <a:defRPr/>
            </a:lvl3pPr>
            <a:lvl4pPr lvl="3">
              <a:spcBef>
                <a:spcPts val="1600"/>
              </a:spcBef>
              <a:spcAft>
                <a:spcPts val="0"/>
              </a:spcAft>
              <a:buNone/>
              <a:defRPr/>
            </a:lvl4pPr>
            <a:lvl5pPr lvl="4">
              <a:spcBef>
                <a:spcPts val="1600"/>
              </a:spcBef>
              <a:spcAft>
                <a:spcPts val="0"/>
              </a:spcAft>
              <a:buNone/>
              <a:defRPr/>
            </a:lvl5pPr>
            <a:lvl6pPr lvl="5">
              <a:spcBef>
                <a:spcPts val="1600"/>
              </a:spcBef>
              <a:spcAft>
                <a:spcPts val="0"/>
              </a:spcAft>
              <a:buNone/>
              <a:defRPr/>
            </a:lvl6pPr>
            <a:lvl7pPr lvl="6">
              <a:spcBef>
                <a:spcPts val="1600"/>
              </a:spcBef>
              <a:spcAft>
                <a:spcPts val="0"/>
              </a:spcAft>
              <a:buNone/>
              <a:defRPr/>
            </a:lvl7pPr>
            <a:lvl8pPr lvl="7">
              <a:spcBef>
                <a:spcPts val="1600"/>
              </a:spcBef>
              <a:spcAft>
                <a:spcPts val="0"/>
              </a:spcAft>
              <a:buNone/>
              <a:defRPr/>
            </a:lvl8pPr>
            <a:lvl9pPr lvl="8">
              <a:spcBef>
                <a:spcPts val="1600"/>
              </a:spcBef>
              <a:spcAft>
                <a:spcPts val="1600"/>
              </a:spcAft>
              <a:buNone/>
              <a:defRPr/>
            </a:lvl9pPr>
          </a:lstStyle>
          <a:p/>
        </p:txBody>
      </p:sp>
      <p:sp>
        <p:nvSpPr>
          <p:cNvPr id="25" name="Google Shape;25;p5"/>
          <p:cNvSpPr txBox="1"/>
          <p:nvPr>
            <p:ph idx="4" type="body"/>
          </p:nvPr>
        </p:nvSpPr>
        <p:spPr>
          <a:xfrm>
            <a:off x="4040275" y="1940400"/>
            <a:ext cx="3250200" cy="26901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rgbClr val="FFFFFF"/>
              </a:buClr>
              <a:buSzPts val="1400"/>
              <a:buFont typeface="Poppins Medium"/>
              <a:buChar char="●"/>
              <a:defRPr sz="1400">
                <a:solidFill>
                  <a:srgbClr val="FFFFFF"/>
                </a:solidFill>
                <a:latin typeface="Poppins Medium"/>
                <a:ea typeface="Poppins Medium"/>
                <a:cs typeface="Poppins Medium"/>
                <a:sym typeface="Poppins Medium"/>
              </a:defRPr>
            </a:lvl1pPr>
            <a:lvl2pPr indent="-317500" lvl="1" marL="9144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2pPr>
            <a:lvl3pPr indent="-317500" lvl="2" marL="13716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3pPr>
            <a:lvl4pPr indent="-317500" lvl="3" marL="18288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4pPr>
            <a:lvl5pPr indent="-317500" lvl="4" marL="22860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5pPr>
            <a:lvl6pPr indent="-317500" lvl="5" marL="27432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6pPr>
            <a:lvl7pPr indent="-317500" lvl="6" marL="32004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7pPr>
            <a:lvl8pPr indent="-317500" lvl="7" marL="36576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8pPr>
            <a:lvl9pPr indent="-317500" lvl="8" marL="4114800" rtl="0">
              <a:spcBef>
                <a:spcPts val="1600"/>
              </a:spcBef>
              <a:spcAft>
                <a:spcPts val="1600"/>
              </a:spcAft>
              <a:buClr>
                <a:srgbClr val="FFFFFF"/>
              </a:buClr>
              <a:buSzPts val="1400"/>
              <a:buFont typeface="Poppins Medium"/>
              <a:buChar char="■"/>
              <a:defRPr>
                <a:solidFill>
                  <a:srgbClr val="FFFFFF"/>
                </a:solidFill>
                <a:latin typeface="Poppins Medium"/>
                <a:ea typeface="Poppins Medium"/>
                <a:cs typeface="Poppins Medium"/>
                <a:sym typeface="Poppins Medium"/>
              </a:defRPr>
            </a:lvl9pPr>
          </a:lstStyle>
          <a:p/>
        </p:txBody>
      </p:sp>
      <p:sp>
        <p:nvSpPr>
          <p:cNvPr id="26" name="Google Shape;26;p5"/>
          <p:cNvSpPr txBox="1"/>
          <p:nvPr>
            <p:ph idx="5" type="subTitle"/>
          </p:nvPr>
        </p:nvSpPr>
        <p:spPr>
          <a:xfrm>
            <a:off x="4040275" y="1512600"/>
            <a:ext cx="3250200" cy="363600"/>
          </a:xfrm>
          <a:prstGeom prst="rect">
            <a:avLst/>
          </a:prstGeom>
        </p:spPr>
        <p:txBody>
          <a:bodyPr anchorCtr="0" anchor="t" bIns="91425" lIns="91425" spcFirstLastPara="1" rIns="91425" wrap="square" tIns="91425">
            <a:noAutofit/>
          </a:bodyPr>
          <a:lstStyle>
            <a:lvl1pPr lvl="0" rtl="0">
              <a:spcBef>
                <a:spcPts val="0"/>
              </a:spcBef>
              <a:spcAft>
                <a:spcPts val="0"/>
              </a:spcAft>
              <a:buNone/>
              <a:defRPr b="1" sz="1600">
                <a:solidFill>
                  <a:srgbClr val="FFFFFF"/>
                </a:solidFill>
              </a:defRPr>
            </a:lvl1pPr>
            <a:lvl2pPr lvl="1" rtl="0">
              <a:spcBef>
                <a:spcPts val="1600"/>
              </a:spcBef>
              <a:spcAft>
                <a:spcPts val="0"/>
              </a:spcAft>
              <a:buNone/>
              <a:defRPr sz="1600"/>
            </a:lvl2pPr>
            <a:lvl3pPr lvl="2" rtl="0">
              <a:spcBef>
                <a:spcPts val="1600"/>
              </a:spcBef>
              <a:spcAft>
                <a:spcPts val="0"/>
              </a:spcAft>
              <a:buNone/>
              <a:defRPr sz="1600"/>
            </a:lvl3pPr>
            <a:lvl4pPr lvl="3" rtl="0">
              <a:spcBef>
                <a:spcPts val="1600"/>
              </a:spcBef>
              <a:spcAft>
                <a:spcPts val="0"/>
              </a:spcAft>
              <a:buNone/>
              <a:defRPr sz="1600"/>
            </a:lvl4pPr>
            <a:lvl5pPr lvl="4" rtl="0">
              <a:spcBef>
                <a:spcPts val="1600"/>
              </a:spcBef>
              <a:spcAft>
                <a:spcPts val="0"/>
              </a:spcAft>
              <a:buNone/>
              <a:defRPr sz="1600"/>
            </a:lvl5pPr>
            <a:lvl6pPr lvl="5" rtl="0">
              <a:spcBef>
                <a:spcPts val="1600"/>
              </a:spcBef>
              <a:spcAft>
                <a:spcPts val="0"/>
              </a:spcAft>
              <a:buNone/>
              <a:defRPr sz="1600"/>
            </a:lvl6pPr>
            <a:lvl7pPr lvl="6" rtl="0">
              <a:spcBef>
                <a:spcPts val="1600"/>
              </a:spcBef>
              <a:spcAft>
                <a:spcPts val="0"/>
              </a:spcAft>
              <a:buNone/>
              <a:defRPr sz="1600"/>
            </a:lvl7pPr>
            <a:lvl8pPr lvl="7" rtl="0">
              <a:spcBef>
                <a:spcPts val="1600"/>
              </a:spcBef>
              <a:spcAft>
                <a:spcPts val="0"/>
              </a:spcAft>
              <a:buNone/>
              <a:defRPr sz="1600"/>
            </a:lvl8pPr>
            <a:lvl9pPr lvl="8" rtl="0">
              <a:spcBef>
                <a:spcPts val="1600"/>
              </a:spcBef>
              <a:spcAft>
                <a:spcPts val="1600"/>
              </a:spcAft>
              <a:buNone/>
              <a:defRPr sz="1600"/>
            </a:lvl9pPr>
          </a:lstStyle>
          <a:p/>
        </p:txBody>
      </p:sp>
    </p:spTree>
  </p:cSld>
  <p:clrMapOvr>
    <a:masterClrMapping/>
  </p:clrMapOvr>
  <p:extLst>
    <p:ext uri="{DCECCB84-F9BA-43D5-87BE-67443E8EF086}">
      <p15:sldGuideLst>
        <p15:guide id="1" pos="4592">
          <p15:clr>
            <a:srgbClr val="FA7B17"/>
          </p15:clr>
        </p15:guide>
        <p15:guide id="2" pos="197">
          <p15:clr>
            <a:srgbClr val="FA7B17"/>
          </p15:clr>
        </p15:guide>
        <p15:guide id="3" orient="horz" pos="953">
          <p15:clr>
            <a:srgbClr val="FA7B17"/>
          </p15:clr>
        </p15:guide>
        <p15:guide id="4" orient="horz" pos="1222">
          <p15:clr>
            <a:srgbClr val="FA7B17"/>
          </p15:clr>
        </p15:guide>
        <p15:guide id="5" pos="2245">
          <p15:clr>
            <a:srgbClr val="FA7B17"/>
          </p15:clr>
        </p15:guide>
        <p15:guide id="6" pos="2545">
          <p15:clr>
            <a:srgbClr val="FA7B17"/>
          </p15:clr>
        </p15:guide>
        <p15:guide id="7" orient="horz" pos="871">
          <p15:clr>
            <a:srgbClr val="FA7B17"/>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dark-2">
    <p:bg>
      <p:bgPr>
        <a:solidFill>
          <a:srgbClr val="130C15"/>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400"/>
              <a:buFont typeface="Poppins SemiBold"/>
              <a:buNone/>
              <a:defRPr sz="2400">
                <a:solidFill>
                  <a:schemeClr val="dk1"/>
                </a:solidFill>
                <a:latin typeface="Poppins SemiBold"/>
                <a:ea typeface="Poppins SemiBold"/>
                <a:cs typeface="Poppins SemiBold"/>
                <a:sym typeface="Poppins SemiBold"/>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lt2"/>
              </a:buClr>
              <a:buSzPts val="1800"/>
              <a:buFont typeface="Poppins"/>
              <a:buChar char="●"/>
              <a:defRPr sz="1800">
                <a:solidFill>
                  <a:schemeClr val="lt2"/>
                </a:solidFill>
                <a:latin typeface="Poppins"/>
                <a:ea typeface="Poppins"/>
                <a:cs typeface="Poppins"/>
                <a:sym typeface="Poppins"/>
              </a:defRPr>
            </a:lvl1pPr>
            <a:lvl2pPr indent="-317500" lvl="1" marL="9144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2pPr>
            <a:lvl3pPr indent="-317500" lvl="2" marL="13716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3pPr>
            <a:lvl4pPr indent="-317500" lvl="3" marL="18288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4pPr>
            <a:lvl5pPr indent="-317500" lvl="4" marL="22860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5pPr>
            <a:lvl6pPr indent="-317500" lvl="5" marL="27432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6pPr>
            <a:lvl7pPr indent="-317500" lvl="6" marL="32004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7pPr>
            <a:lvl8pPr indent="-317500" lvl="7" marL="36576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8pPr>
            <a:lvl9pPr indent="-317500" lvl="8" marL="4114800" rtl="0">
              <a:lnSpc>
                <a:spcPct val="115000"/>
              </a:lnSpc>
              <a:spcBef>
                <a:spcPts val="1600"/>
              </a:spcBef>
              <a:spcAft>
                <a:spcPts val="1600"/>
              </a:spcAft>
              <a:buClr>
                <a:schemeClr val="lt2"/>
              </a:buClr>
              <a:buSzPts val="1400"/>
              <a:buFont typeface="Poppins"/>
              <a:buChar char="■"/>
              <a:defRPr>
                <a:solidFill>
                  <a:schemeClr val="lt2"/>
                </a:solidFill>
                <a:latin typeface="Poppins"/>
                <a:ea typeface="Poppins"/>
                <a:cs typeface="Poppins"/>
                <a:sym typeface="Poppins"/>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mailto:william.bunch@zoonou.com"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5.png"/><Relationship Id="rId5" Type="http://schemas.openxmlformats.org/officeDocument/2006/relationships/image" Target="../media/image1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3.png"/><Relationship Id="rId4" Type="http://schemas.openxmlformats.org/officeDocument/2006/relationships/image" Target="../media/image8.png"/><Relationship Id="rId5" Type="http://schemas.openxmlformats.org/officeDocument/2006/relationships/image" Target="../media/image7.png"/><Relationship Id="rId6" Type="http://schemas.openxmlformats.org/officeDocument/2006/relationships/image" Target="../media/image6.png"/><Relationship Id="rId7"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drive.google.com/file/d/1cJQpEFY4sSg1UqXdyyU36uQj7sj0ma3x/view" TargetMode="Externa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130C15"/>
        </a:solidFill>
      </p:bgPr>
    </p:bg>
    <p:spTree>
      <p:nvGrpSpPr>
        <p:cNvPr id="30" name="Shape 30"/>
        <p:cNvGrpSpPr/>
        <p:nvPr/>
      </p:nvGrpSpPr>
      <p:grpSpPr>
        <a:xfrm>
          <a:off x="0" y="0"/>
          <a:ext cx="0" cy="0"/>
          <a:chOff x="0" y="0"/>
          <a:chExt cx="0" cy="0"/>
        </a:xfrm>
      </p:grpSpPr>
      <p:sp>
        <p:nvSpPr>
          <p:cNvPr id="31" name="Google Shape;31;p6"/>
          <p:cNvSpPr txBox="1"/>
          <p:nvPr>
            <p:ph type="ctrTitle"/>
          </p:nvPr>
        </p:nvSpPr>
        <p:spPr>
          <a:xfrm>
            <a:off x="311700" y="4020850"/>
            <a:ext cx="8520600" cy="480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GB"/>
              <a:t>Introduction to accessibility</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sp>
        <p:nvSpPr>
          <p:cNvPr id="109" name="Google Shape;109;p15"/>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How do people with disabilities use the internet?</a:t>
            </a:r>
            <a:endParaRPr/>
          </a:p>
        </p:txBody>
      </p:sp>
      <p:sp>
        <p:nvSpPr>
          <p:cNvPr id="110" name="Google Shape;110;p15"/>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Physical impairments</a:t>
            </a:r>
            <a:endParaRPr/>
          </a:p>
        </p:txBody>
      </p:sp>
      <p:sp>
        <p:nvSpPr>
          <p:cNvPr id="111" name="Google Shape;111;p15"/>
          <p:cNvSpPr txBox="1"/>
          <p:nvPr>
            <p:ph idx="2" type="body"/>
          </p:nvPr>
        </p:nvSpPr>
        <p:spPr>
          <a:xfrm>
            <a:off x="313075" y="1512600"/>
            <a:ext cx="6977400" cy="1335300"/>
          </a:xfrm>
          <a:prstGeom prst="rect">
            <a:avLst/>
          </a:prstGeom>
        </p:spPr>
        <p:txBody>
          <a:bodyPr anchorCtr="0" anchor="t" bIns="91425" lIns="91425" spcFirstLastPara="1" rIns="91425" wrap="square" tIns="91425">
            <a:noAutofit/>
          </a:bodyPr>
          <a:lstStyle/>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Tremors</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Reduced dexterity</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Rheumatism</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Quadriplegia</a:t>
            </a:r>
            <a:endParaRPr>
              <a:solidFill>
                <a:schemeClr val="dk1"/>
              </a:solidFill>
              <a:latin typeface="Poppins"/>
              <a:ea typeface="Poppins"/>
              <a:cs typeface="Poppins"/>
              <a:sym typeface="Poppi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Google Shape;116;p16"/>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How do people with disabilities use the internet?</a:t>
            </a:r>
            <a:endParaRPr/>
          </a:p>
        </p:txBody>
      </p:sp>
      <p:sp>
        <p:nvSpPr>
          <p:cNvPr id="117" name="Google Shape;117;p16"/>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Speech </a:t>
            </a:r>
            <a:r>
              <a:rPr lang="en-GB"/>
              <a:t>impairments</a:t>
            </a:r>
            <a:endParaRPr/>
          </a:p>
        </p:txBody>
      </p:sp>
      <p:sp>
        <p:nvSpPr>
          <p:cNvPr id="118" name="Google Shape;118;p16"/>
          <p:cNvSpPr txBox="1"/>
          <p:nvPr>
            <p:ph idx="2" type="body"/>
          </p:nvPr>
        </p:nvSpPr>
        <p:spPr>
          <a:xfrm>
            <a:off x="313075" y="1512600"/>
            <a:ext cx="6977400" cy="9795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lang="en-GB"/>
              <a:t>Stuttering and Cluttering</a:t>
            </a:r>
            <a:endParaRPr/>
          </a:p>
          <a:p>
            <a:pPr indent="-330200" lvl="0" marL="457200" rtl="0" algn="l">
              <a:spcBef>
                <a:spcPts val="0"/>
              </a:spcBef>
              <a:spcAft>
                <a:spcPts val="0"/>
              </a:spcAft>
              <a:buSzPts val="1600"/>
              <a:buChar char="●"/>
            </a:pPr>
            <a:r>
              <a:rPr lang="en-GB"/>
              <a:t>Dysarthria</a:t>
            </a:r>
            <a:endParaRPr/>
          </a:p>
          <a:p>
            <a:pPr indent="-330200" lvl="0" marL="457200" rtl="0" algn="l">
              <a:spcBef>
                <a:spcPts val="0"/>
              </a:spcBef>
              <a:spcAft>
                <a:spcPts val="0"/>
              </a:spcAft>
              <a:buSzPts val="1600"/>
              <a:buChar char="●"/>
            </a:pPr>
            <a:r>
              <a:rPr lang="en-GB"/>
              <a:t>Muteness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17"/>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How do people with disabilities use the internet?</a:t>
            </a:r>
            <a:endParaRPr/>
          </a:p>
        </p:txBody>
      </p:sp>
      <p:sp>
        <p:nvSpPr>
          <p:cNvPr id="124" name="Google Shape;124;p17"/>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Cognitive, learning and neurological impairments</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
        <p:nvSpPr>
          <p:cNvPr id="125" name="Google Shape;125;p17"/>
          <p:cNvSpPr txBox="1"/>
          <p:nvPr>
            <p:ph idx="2" type="body"/>
          </p:nvPr>
        </p:nvSpPr>
        <p:spPr>
          <a:xfrm>
            <a:off x="313075" y="1512600"/>
            <a:ext cx="6977400" cy="22698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lang="en-GB"/>
              <a:t>Seizure disorders</a:t>
            </a:r>
            <a:endParaRPr/>
          </a:p>
          <a:p>
            <a:pPr indent="-330200" lvl="0" marL="457200" rtl="0" algn="l">
              <a:spcBef>
                <a:spcPts val="0"/>
              </a:spcBef>
              <a:spcAft>
                <a:spcPts val="0"/>
              </a:spcAft>
              <a:buSzPts val="1600"/>
              <a:buChar char="●"/>
            </a:pPr>
            <a:r>
              <a:rPr lang="en-GB"/>
              <a:t>Memory impairments </a:t>
            </a:r>
            <a:endParaRPr/>
          </a:p>
          <a:p>
            <a:pPr indent="-330200" lvl="0" marL="457200" rtl="0" algn="l">
              <a:spcBef>
                <a:spcPts val="0"/>
              </a:spcBef>
              <a:spcAft>
                <a:spcPts val="0"/>
              </a:spcAft>
              <a:buSzPts val="1600"/>
              <a:buChar char="●"/>
            </a:pPr>
            <a:r>
              <a:rPr lang="en-GB"/>
              <a:t>Learning disabilities</a:t>
            </a:r>
            <a:endParaRPr/>
          </a:p>
          <a:p>
            <a:pPr indent="-330200" lvl="0" marL="457200" rtl="0" algn="l">
              <a:spcBef>
                <a:spcPts val="0"/>
              </a:spcBef>
              <a:spcAft>
                <a:spcPts val="0"/>
              </a:spcAft>
              <a:buSzPts val="1600"/>
              <a:buChar char="●"/>
            </a:pPr>
            <a:r>
              <a:rPr lang="en-GB"/>
              <a:t>Attention deficit hyperactivity disorder (ADHD)</a:t>
            </a:r>
            <a:endParaRPr/>
          </a:p>
          <a:p>
            <a:pPr indent="-330200" lvl="0" marL="457200" rtl="0" algn="l">
              <a:spcBef>
                <a:spcPts val="0"/>
              </a:spcBef>
              <a:spcAft>
                <a:spcPts val="0"/>
              </a:spcAft>
              <a:buSzPts val="1600"/>
              <a:buChar char="●"/>
            </a:pPr>
            <a:r>
              <a:rPr lang="en-GB"/>
              <a:t>Autism spectrum disorder</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9" name="Shape 129"/>
        <p:cNvGrpSpPr/>
        <p:nvPr/>
      </p:nvGrpSpPr>
      <p:grpSpPr>
        <a:xfrm>
          <a:off x="0" y="0"/>
          <a:ext cx="0" cy="0"/>
          <a:chOff x="0" y="0"/>
          <a:chExt cx="0" cy="0"/>
        </a:xfrm>
      </p:grpSpPr>
      <p:sp>
        <p:nvSpPr>
          <p:cNvPr id="130" name="Google Shape;130;p18"/>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What is Web Accessibility?</a:t>
            </a:r>
            <a:endParaRPr/>
          </a:p>
          <a:p>
            <a:pPr indent="0" lvl="0" marL="0" rtl="0" algn="l">
              <a:spcBef>
                <a:spcPts val="0"/>
              </a:spcBef>
              <a:spcAft>
                <a:spcPts val="0"/>
              </a:spcAft>
              <a:buNone/>
            </a:pPr>
            <a:r>
              <a:t/>
            </a:r>
            <a:endParaRPr/>
          </a:p>
        </p:txBody>
      </p:sp>
      <p:sp>
        <p:nvSpPr>
          <p:cNvPr id="131" name="Google Shape;131;p18"/>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solidFill>
                  <a:srgbClr val="FFD966"/>
                </a:solidFill>
              </a:rPr>
              <a:t>Screen readers</a:t>
            </a:r>
            <a:endParaRPr>
              <a:solidFill>
                <a:srgbClr val="FFD966"/>
              </a:solidFill>
            </a:endParaRPr>
          </a:p>
        </p:txBody>
      </p:sp>
      <p:sp>
        <p:nvSpPr>
          <p:cNvPr id="132" name="Google Shape;132;p18"/>
          <p:cNvSpPr txBox="1"/>
          <p:nvPr/>
        </p:nvSpPr>
        <p:spPr>
          <a:xfrm>
            <a:off x="313075" y="1512600"/>
            <a:ext cx="6550800" cy="527100"/>
          </a:xfrm>
          <a:prstGeom prst="rect">
            <a:avLst/>
          </a:prstGeom>
          <a:noFill/>
          <a:ln>
            <a:noFill/>
          </a:ln>
        </p:spPr>
        <p:txBody>
          <a:bodyPr anchorCtr="0" anchor="t" bIns="91425" lIns="91425" spcFirstLastPara="1" rIns="91425" wrap="square" tIns="91425">
            <a:noAutofit/>
          </a:bodyPr>
          <a:lstStyle/>
          <a:p>
            <a:pPr indent="-330200" lvl="0" marL="457200" marR="190500" rtl="0" algn="l">
              <a:lnSpc>
                <a:spcPct val="115000"/>
              </a:lnSpc>
              <a:spcBef>
                <a:spcPts val="0"/>
              </a:spcBef>
              <a:spcAft>
                <a:spcPts val="0"/>
              </a:spcAft>
              <a:buClr>
                <a:schemeClr val="dk1"/>
              </a:buClr>
              <a:buSzPts val="1600"/>
              <a:buFont typeface="Poppins"/>
              <a:buChar char="●"/>
            </a:pPr>
            <a:r>
              <a:rPr lang="en-GB" sz="1600">
                <a:solidFill>
                  <a:schemeClr val="dk1"/>
                </a:solidFill>
                <a:latin typeface="Poppins"/>
                <a:ea typeface="Poppins"/>
                <a:cs typeface="Poppins"/>
                <a:sym typeface="Poppins"/>
              </a:rPr>
              <a:t>JAWS, NVDA, VoiceOver, Talkback</a:t>
            </a:r>
            <a:endParaRPr sz="1600">
              <a:solidFill>
                <a:schemeClr val="dk1"/>
              </a:solidFill>
              <a:latin typeface="Poppins"/>
              <a:ea typeface="Poppins"/>
              <a:cs typeface="Poppins"/>
              <a:sym typeface="Poppins"/>
            </a:endParaRPr>
          </a:p>
        </p:txBody>
      </p:sp>
      <p:sp>
        <p:nvSpPr>
          <p:cNvPr id="133" name="Google Shape;133;p18"/>
          <p:cNvSpPr txBox="1"/>
          <p:nvPr>
            <p:ph idx="1" type="subTitle"/>
          </p:nvPr>
        </p:nvSpPr>
        <p:spPr>
          <a:xfrm>
            <a:off x="313075" y="2132800"/>
            <a:ext cx="6300600" cy="435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solidFill>
                  <a:srgbClr val="FFD966"/>
                </a:solidFill>
              </a:rPr>
              <a:t>Speech input</a:t>
            </a:r>
            <a:endParaRPr>
              <a:solidFill>
                <a:srgbClr val="FFD966"/>
              </a:solidFill>
            </a:endParaRPr>
          </a:p>
        </p:txBody>
      </p:sp>
      <p:sp>
        <p:nvSpPr>
          <p:cNvPr id="134" name="Google Shape;134;p18"/>
          <p:cNvSpPr txBox="1"/>
          <p:nvPr/>
        </p:nvSpPr>
        <p:spPr>
          <a:xfrm>
            <a:off x="313075" y="2809513"/>
            <a:ext cx="6550800" cy="527100"/>
          </a:xfrm>
          <a:prstGeom prst="rect">
            <a:avLst/>
          </a:prstGeom>
          <a:noFill/>
          <a:ln>
            <a:noFill/>
          </a:ln>
        </p:spPr>
        <p:txBody>
          <a:bodyPr anchorCtr="0" anchor="t" bIns="91425" lIns="91425" spcFirstLastPara="1" rIns="91425" wrap="square" tIns="91425">
            <a:noAutofit/>
          </a:bodyPr>
          <a:lstStyle/>
          <a:p>
            <a:pPr indent="-330200" lvl="0" marL="457200" marR="190500" rtl="0" algn="l">
              <a:lnSpc>
                <a:spcPct val="115000"/>
              </a:lnSpc>
              <a:spcBef>
                <a:spcPts val="0"/>
              </a:spcBef>
              <a:spcAft>
                <a:spcPts val="0"/>
              </a:spcAft>
              <a:buClr>
                <a:schemeClr val="dk1"/>
              </a:buClr>
              <a:buSzPts val="1600"/>
              <a:buFont typeface="Poppins"/>
              <a:buChar char="●"/>
            </a:pPr>
            <a:r>
              <a:rPr lang="en-GB" sz="1600">
                <a:solidFill>
                  <a:schemeClr val="dk1"/>
                </a:solidFill>
                <a:latin typeface="Poppins"/>
                <a:ea typeface="Poppins"/>
                <a:cs typeface="Poppins"/>
                <a:sym typeface="Poppins"/>
              </a:rPr>
              <a:t>D</a:t>
            </a:r>
            <a:r>
              <a:rPr lang="en-GB" sz="1600">
                <a:solidFill>
                  <a:schemeClr val="dk1"/>
                </a:solidFill>
                <a:latin typeface="Poppins"/>
                <a:ea typeface="Poppins"/>
                <a:cs typeface="Poppins"/>
                <a:sym typeface="Poppins"/>
              </a:rPr>
              <a:t>ragon </a:t>
            </a:r>
            <a:r>
              <a:rPr lang="en-GB" sz="1600">
                <a:solidFill>
                  <a:schemeClr val="dk1"/>
                </a:solidFill>
                <a:latin typeface="Poppins"/>
                <a:ea typeface="Poppins"/>
                <a:cs typeface="Poppins"/>
                <a:sym typeface="Poppins"/>
              </a:rPr>
              <a:t>Naturally</a:t>
            </a:r>
            <a:r>
              <a:rPr lang="en-GB" sz="1600">
                <a:solidFill>
                  <a:schemeClr val="dk1"/>
                </a:solidFill>
                <a:latin typeface="Poppins"/>
                <a:ea typeface="Poppins"/>
                <a:cs typeface="Poppins"/>
                <a:sym typeface="Poppins"/>
              </a:rPr>
              <a:t> Speaking</a:t>
            </a:r>
            <a:endParaRPr sz="1600">
              <a:solidFill>
                <a:schemeClr val="dk1"/>
              </a:solidFill>
              <a:latin typeface="Poppins"/>
              <a:ea typeface="Poppins"/>
              <a:cs typeface="Poppins"/>
              <a:sym typeface="Poppins"/>
            </a:endParaRPr>
          </a:p>
        </p:txBody>
      </p:sp>
      <p:sp>
        <p:nvSpPr>
          <p:cNvPr id="135" name="Google Shape;135;p18"/>
          <p:cNvSpPr txBox="1"/>
          <p:nvPr>
            <p:ph idx="1" type="subTitle"/>
          </p:nvPr>
        </p:nvSpPr>
        <p:spPr>
          <a:xfrm>
            <a:off x="313075" y="3503275"/>
            <a:ext cx="6300600" cy="435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solidFill>
                  <a:srgbClr val="FFD966"/>
                </a:solidFill>
              </a:rPr>
              <a:t>Custom inputs</a:t>
            </a:r>
            <a:endParaRPr>
              <a:solidFill>
                <a:srgbClr val="FFD966"/>
              </a:solidFill>
            </a:endParaRPr>
          </a:p>
        </p:txBody>
      </p:sp>
      <p:sp>
        <p:nvSpPr>
          <p:cNvPr id="136" name="Google Shape;136;p18"/>
          <p:cNvSpPr txBox="1"/>
          <p:nvPr/>
        </p:nvSpPr>
        <p:spPr>
          <a:xfrm>
            <a:off x="324775" y="4178025"/>
            <a:ext cx="6527400" cy="527100"/>
          </a:xfrm>
          <a:prstGeom prst="rect">
            <a:avLst/>
          </a:prstGeom>
          <a:noFill/>
          <a:ln>
            <a:noFill/>
          </a:ln>
        </p:spPr>
        <p:txBody>
          <a:bodyPr anchorCtr="0" anchor="t" bIns="91425" lIns="91425" spcFirstLastPara="1" rIns="91425" wrap="square" tIns="91425">
            <a:noAutofit/>
          </a:bodyPr>
          <a:lstStyle/>
          <a:p>
            <a:pPr indent="-330200" lvl="0" marL="457200" marR="190500" rtl="0" algn="l">
              <a:lnSpc>
                <a:spcPct val="115000"/>
              </a:lnSpc>
              <a:spcBef>
                <a:spcPts val="0"/>
              </a:spcBef>
              <a:spcAft>
                <a:spcPts val="0"/>
              </a:spcAft>
              <a:buClr>
                <a:schemeClr val="dk1"/>
              </a:buClr>
              <a:buSzPts val="1600"/>
              <a:buFont typeface="Poppins"/>
              <a:buChar char="●"/>
            </a:pPr>
            <a:r>
              <a:rPr lang="en-GB" sz="1600">
                <a:solidFill>
                  <a:schemeClr val="dk1"/>
                </a:solidFill>
                <a:latin typeface="Poppins"/>
                <a:ea typeface="Poppins"/>
                <a:cs typeface="Poppins"/>
                <a:sym typeface="Poppins"/>
              </a:rPr>
              <a:t>Braille keyboard, Switch inputs</a:t>
            </a:r>
            <a:endParaRPr sz="1600">
              <a:solidFill>
                <a:schemeClr val="dk1"/>
              </a:solidFill>
              <a:latin typeface="Poppins"/>
              <a:ea typeface="Poppins"/>
              <a:cs typeface="Poppins"/>
              <a:sym typeface="Poppi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19"/>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What is Web Accessibility?</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42" name="Google Shape;142;p19"/>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Web Accessibility is...</a:t>
            </a:r>
            <a:endParaRPr/>
          </a:p>
        </p:txBody>
      </p:sp>
      <p:sp>
        <p:nvSpPr>
          <p:cNvPr id="143" name="Google Shape;143;p19"/>
          <p:cNvSpPr txBox="1"/>
          <p:nvPr/>
        </p:nvSpPr>
        <p:spPr>
          <a:xfrm>
            <a:off x="313075" y="1512600"/>
            <a:ext cx="6977400" cy="2030700"/>
          </a:xfrm>
          <a:prstGeom prst="rect">
            <a:avLst/>
          </a:prstGeom>
          <a:noFill/>
          <a:ln>
            <a:noFill/>
          </a:ln>
        </p:spPr>
        <p:txBody>
          <a:bodyPr anchorCtr="0" anchor="t" bIns="91425" lIns="91425" spcFirstLastPara="1" rIns="91425" wrap="square" tIns="91425">
            <a:noAutofit/>
          </a:bodyPr>
          <a:lstStyle/>
          <a:p>
            <a:pPr indent="-330200" lvl="0" marL="457200" rtl="0" algn="l">
              <a:lnSpc>
                <a:spcPct val="115000"/>
              </a:lnSpc>
              <a:spcBef>
                <a:spcPts val="0"/>
              </a:spcBef>
              <a:spcAft>
                <a:spcPts val="0"/>
              </a:spcAft>
              <a:buClr>
                <a:srgbClr val="FFFFFF"/>
              </a:buClr>
              <a:buSzPts val="1600"/>
              <a:buFont typeface="Poppins Medium"/>
              <a:buChar char="●"/>
            </a:pPr>
            <a:r>
              <a:rPr lang="en-GB" sz="1600">
                <a:solidFill>
                  <a:srgbClr val="FFFFFF"/>
                </a:solidFill>
                <a:latin typeface="Poppins Medium"/>
                <a:ea typeface="Poppins Medium"/>
                <a:cs typeface="Poppins Medium"/>
                <a:sym typeface="Poppins Medium"/>
              </a:rPr>
              <a:t>Ensures that everyone can perceive, operate, understand, interact and contribute to the web using different tools and technologies.</a:t>
            </a:r>
            <a:endParaRPr sz="1600">
              <a:solidFill>
                <a:srgbClr val="FFFFFF"/>
              </a:solidFill>
              <a:latin typeface="Poppins Medium"/>
              <a:ea typeface="Poppins Medium"/>
              <a:cs typeface="Poppins Medium"/>
              <a:sym typeface="Poppins Medium"/>
            </a:endParaRPr>
          </a:p>
          <a:p>
            <a:pPr indent="-330200" lvl="0" marL="457200" rtl="0" algn="l">
              <a:lnSpc>
                <a:spcPct val="115000"/>
              </a:lnSpc>
              <a:spcBef>
                <a:spcPts val="0"/>
              </a:spcBef>
              <a:spcAft>
                <a:spcPts val="0"/>
              </a:spcAft>
              <a:buClr>
                <a:srgbClr val="FFFFFF"/>
              </a:buClr>
              <a:buSzPts val="1600"/>
              <a:buFont typeface="Poppins Medium"/>
              <a:buChar char="●"/>
            </a:pPr>
            <a:r>
              <a:rPr lang="en-GB" sz="1600">
                <a:solidFill>
                  <a:srgbClr val="FFFFFF"/>
                </a:solidFill>
                <a:latin typeface="Poppins Medium"/>
                <a:ea typeface="Poppins Medium"/>
                <a:cs typeface="Poppins Medium"/>
                <a:sym typeface="Poppins Medium"/>
              </a:rPr>
              <a:t>Commonly shortened to </a:t>
            </a:r>
            <a:r>
              <a:rPr lang="en-GB" sz="1600">
                <a:solidFill>
                  <a:srgbClr val="FFD966"/>
                </a:solidFill>
                <a:latin typeface="Poppins Medium"/>
                <a:ea typeface="Poppins Medium"/>
                <a:cs typeface="Poppins Medium"/>
                <a:sym typeface="Poppins Medium"/>
              </a:rPr>
              <a:t>A11y</a:t>
            </a:r>
            <a:r>
              <a:rPr lang="en-GB" sz="1600">
                <a:solidFill>
                  <a:srgbClr val="FFFFFF"/>
                </a:solidFill>
                <a:latin typeface="Poppins Medium"/>
                <a:ea typeface="Poppins Medium"/>
                <a:cs typeface="Poppins Medium"/>
                <a:sym typeface="Poppins Medium"/>
              </a:rPr>
              <a:t>, with the </a:t>
            </a:r>
            <a:r>
              <a:rPr lang="en-GB" sz="1600">
                <a:solidFill>
                  <a:srgbClr val="FFD966"/>
                </a:solidFill>
                <a:latin typeface="Poppins Medium"/>
                <a:ea typeface="Poppins Medium"/>
                <a:cs typeface="Poppins Medium"/>
                <a:sym typeface="Poppins Medium"/>
              </a:rPr>
              <a:t>number 11 representing the 11 letters missing between the A and y</a:t>
            </a:r>
            <a:endParaRPr sz="1600">
              <a:solidFill>
                <a:srgbClr val="FFD966"/>
              </a:solidFill>
              <a:latin typeface="Poppins Medium"/>
              <a:ea typeface="Poppins Medium"/>
              <a:cs typeface="Poppins Medium"/>
              <a:sym typeface="Poppins Medium"/>
            </a:endParaRPr>
          </a:p>
          <a:p>
            <a:pPr indent="-330200" lvl="0" marL="457200" rtl="0" algn="l">
              <a:lnSpc>
                <a:spcPct val="115000"/>
              </a:lnSpc>
              <a:spcBef>
                <a:spcPts val="0"/>
              </a:spcBef>
              <a:spcAft>
                <a:spcPts val="0"/>
              </a:spcAft>
              <a:buClr>
                <a:srgbClr val="FFFFFF"/>
              </a:buClr>
              <a:buSzPts val="1600"/>
              <a:buFont typeface="Poppins Medium"/>
              <a:buChar char="●"/>
            </a:pPr>
            <a:r>
              <a:rPr lang="en-GB" sz="1600">
                <a:solidFill>
                  <a:srgbClr val="FFFFFF"/>
                </a:solidFill>
                <a:latin typeface="Poppins Medium"/>
                <a:ea typeface="Poppins Medium"/>
                <a:cs typeface="Poppins Medium"/>
                <a:sym typeface="Poppins Medium"/>
              </a:rPr>
              <a:t>Meets a recognised standard such as WCAG 2.1</a:t>
            </a:r>
            <a:endParaRPr sz="1600">
              <a:solidFill>
                <a:srgbClr val="FFFFFF"/>
              </a:solidFill>
              <a:latin typeface="Poppins Medium"/>
              <a:ea typeface="Poppins Medium"/>
              <a:cs typeface="Poppins Medium"/>
              <a:sym typeface="Poppins Medium"/>
            </a:endParaRPr>
          </a:p>
          <a:p>
            <a:pPr indent="-330200" lvl="0" marL="457200" rtl="0" algn="l">
              <a:lnSpc>
                <a:spcPct val="115000"/>
              </a:lnSpc>
              <a:spcBef>
                <a:spcPts val="0"/>
              </a:spcBef>
              <a:spcAft>
                <a:spcPts val="0"/>
              </a:spcAft>
              <a:buClr>
                <a:srgbClr val="FFFFFF"/>
              </a:buClr>
              <a:buSzPts val="1600"/>
              <a:buFont typeface="Poppins Medium"/>
              <a:buChar char="●"/>
            </a:pPr>
            <a:r>
              <a:rPr lang="en-GB" sz="1600">
                <a:solidFill>
                  <a:srgbClr val="FFFFFF"/>
                </a:solidFill>
                <a:latin typeface="Poppins Medium"/>
                <a:ea typeface="Poppins Medium"/>
                <a:cs typeface="Poppins Medium"/>
                <a:sym typeface="Poppins Medium"/>
              </a:rPr>
              <a:t>Should include feedback from disabled users</a:t>
            </a:r>
            <a:endParaRPr sz="1600">
              <a:solidFill>
                <a:srgbClr val="FFFFFF"/>
              </a:solidFill>
              <a:latin typeface="Poppins Medium"/>
              <a:ea typeface="Poppins Medium"/>
              <a:cs typeface="Poppins Medium"/>
              <a:sym typeface="Poppins Medium"/>
            </a:endParaRPr>
          </a:p>
          <a:p>
            <a:pPr indent="0" lvl="0" marL="0" rtl="0" algn="l">
              <a:lnSpc>
                <a:spcPct val="115000"/>
              </a:lnSpc>
              <a:spcBef>
                <a:spcPts val="1600"/>
              </a:spcBef>
              <a:spcAft>
                <a:spcPts val="1600"/>
              </a:spcAft>
              <a:buNone/>
            </a:pPr>
            <a:r>
              <a:t/>
            </a:r>
            <a:endParaRPr sz="1600">
              <a:solidFill>
                <a:srgbClr val="FFFFFF"/>
              </a:solidFill>
              <a:latin typeface="Poppins Medium"/>
              <a:ea typeface="Poppins Medium"/>
              <a:cs typeface="Poppins Medium"/>
              <a:sym typeface="Poppins Medium"/>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sp>
        <p:nvSpPr>
          <p:cNvPr id="148" name="Google Shape;148;p20"/>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What is Web Accessibility?</a:t>
            </a:r>
            <a:endParaRPr/>
          </a:p>
        </p:txBody>
      </p:sp>
      <p:sp>
        <p:nvSpPr>
          <p:cNvPr id="149" name="Google Shape;149;p20"/>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Legislation</a:t>
            </a:r>
            <a:endParaRPr/>
          </a:p>
        </p:txBody>
      </p:sp>
      <p:sp>
        <p:nvSpPr>
          <p:cNvPr id="150" name="Google Shape;150;p20"/>
          <p:cNvSpPr txBox="1"/>
          <p:nvPr>
            <p:ph idx="2" type="body"/>
          </p:nvPr>
        </p:nvSpPr>
        <p:spPr>
          <a:xfrm>
            <a:off x="313075" y="1512600"/>
            <a:ext cx="6977400" cy="2362500"/>
          </a:xfrm>
          <a:prstGeom prst="rect">
            <a:avLst/>
          </a:prstGeom>
        </p:spPr>
        <p:txBody>
          <a:bodyPr anchorCtr="0" anchor="t" bIns="91425" lIns="91425" spcFirstLastPara="1" rIns="91425" wrap="square" tIns="91425">
            <a:noAutofit/>
          </a:bodyPr>
          <a:lstStyle/>
          <a:p>
            <a:pPr indent="0" lvl="0" marL="0" marR="190500" rtl="0" algn="l">
              <a:spcBef>
                <a:spcPts val="0"/>
              </a:spcBef>
              <a:spcAft>
                <a:spcPts val="0"/>
              </a:spcAft>
              <a:buNone/>
            </a:pPr>
            <a:r>
              <a:rPr lang="en-GB">
                <a:solidFill>
                  <a:schemeClr val="dk1"/>
                </a:solidFill>
                <a:latin typeface="Poppins"/>
                <a:ea typeface="Poppins"/>
                <a:cs typeface="Poppins"/>
                <a:sym typeface="Poppins"/>
              </a:rPr>
              <a:t>2010 Equality Act and the Statutory Code of Practice for services, public functions and associations.</a:t>
            </a:r>
            <a:endParaRPr>
              <a:solidFill>
                <a:schemeClr val="dk1"/>
              </a:solidFill>
              <a:latin typeface="Poppins"/>
              <a:ea typeface="Poppins"/>
              <a:cs typeface="Poppins"/>
              <a:sym typeface="Poppins"/>
            </a:endParaRPr>
          </a:p>
          <a:p>
            <a:pPr indent="0" lvl="0" marL="45720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rPr lang="en-GB">
                <a:solidFill>
                  <a:schemeClr val="dk1"/>
                </a:solidFill>
                <a:latin typeface="Poppins"/>
                <a:ea typeface="Poppins"/>
                <a:cs typeface="Poppins"/>
                <a:sym typeface="Poppins"/>
              </a:rPr>
              <a:t>The Public Sector Bodies (Websites and Mobile Applications) (No.2) Accessibility Regulations 2018.</a:t>
            </a:r>
            <a:endParaRPr>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sp>
        <p:nvSpPr>
          <p:cNvPr id="155" name="Google Shape;155;p21"/>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What is Web Accessibility?</a:t>
            </a:r>
            <a:endParaRPr/>
          </a:p>
        </p:txBody>
      </p:sp>
      <p:sp>
        <p:nvSpPr>
          <p:cNvPr id="156" name="Google Shape;156;p21"/>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Legislation</a:t>
            </a:r>
            <a:endParaRPr/>
          </a:p>
        </p:txBody>
      </p:sp>
      <p:sp>
        <p:nvSpPr>
          <p:cNvPr id="157" name="Google Shape;157;p21"/>
          <p:cNvSpPr txBox="1"/>
          <p:nvPr>
            <p:ph idx="2" type="body"/>
          </p:nvPr>
        </p:nvSpPr>
        <p:spPr>
          <a:xfrm>
            <a:off x="313075" y="1512600"/>
            <a:ext cx="6977400" cy="2362500"/>
          </a:xfrm>
          <a:prstGeom prst="rect">
            <a:avLst/>
          </a:prstGeom>
        </p:spPr>
        <p:txBody>
          <a:bodyPr anchorCtr="0" anchor="t" bIns="91425" lIns="91425" spcFirstLastPara="1" rIns="91425" wrap="square" tIns="91425">
            <a:noAutofit/>
          </a:bodyPr>
          <a:lstStyle/>
          <a:p>
            <a:pPr indent="0" lvl="0" marL="0" marR="190500" rtl="0" algn="l">
              <a:spcBef>
                <a:spcPts val="0"/>
              </a:spcBef>
              <a:spcAft>
                <a:spcPts val="0"/>
              </a:spcAft>
              <a:buNone/>
            </a:pPr>
            <a:r>
              <a:rPr lang="en-GB">
                <a:solidFill>
                  <a:schemeClr val="dk1"/>
                </a:solidFill>
                <a:latin typeface="Poppins"/>
                <a:ea typeface="Poppins"/>
                <a:cs typeface="Poppins"/>
                <a:sym typeface="Poppins"/>
              </a:rPr>
              <a:t>European Accessibility Act</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Part of EU law</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May become part of UK law</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Will have an impact for businesses providing services in the EU too</a:t>
            </a:r>
            <a:endParaRPr>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Google Shape;162;p22"/>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What is Web Accessibility?</a:t>
            </a:r>
            <a:endParaRPr/>
          </a:p>
          <a:p>
            <a:pPr indent="0" lvl="0" marL="0" rtl="0" algn="l">
              <a:spcBef>
                <a:spcPts val="0"/>
              </a:spcBef>
              <a:spcAft>
                <a:spcPts val="0"/>
              </a:spcAft>
              <a:buNone/>
            </a:pPr>
            <a:r>
              <a:t/>
            </a:r>
            <a:endParaRPr/>
          </a:p>
        </p:txBody>
      </p:sp>
      <p:sp>
        <p:nvSpPr>
          <p:cNvPr id="163" name="Google Shape;163;p22"/>
          <p:cNvSpPr txBox="1"/>
          <p:nvPr/>
        </p:nvSpPr>
        <p:spPr>
          <a:xfrm>
            <a:off x="313075" y="903475"/>
            <a:ext cx="6977400" cy="478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GB" sz="2000">
                <a:solidFill>
                  <a:srgbClr val="7CC08A"/>
                </a:solidFill>
                <a:latin typeface="Poppins Medium"/>
                <a:ea typeface="Poppins Medium"/>
                <a:cs typeface="Poppins Medium"/>
                <a:sym typeface="Poppins Medium"/>
              </a:rPr>
              <a:t>Business Benefits</a:t>
            </a:r>
            <a:endParaRPr sz="2000">
              <a:solidFill>
                <a:srgbClr val="7CC08A"/>
              </a:solidFill>
              <a:latin typeface="Poppins Medium"/>
              <a:ea typeface="Poppins Medium"/>
              <a:cs typeface="Poppins Medium"/>
              <a:sym typeface="Poppins Medium"/>
            </a:endParaRPr>
          </a:p>
        </p:txBody>
      </p:sp>
      <p:sp>
        <p:nvSpPr>
          <p:cNvPr id="164" name="Google Shape;164;p22"/>
          <p:cNvSpPr txBox="1"/>
          <p:nvPr/>
        </p:nvSpPr>
        <p:spPr>
          <a:xfrm>
            <a:off x="313075" y="3269100"/>
            <a:ext cx="6300600" cy="435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GB" sz="2000">
                <a:solidFill>
                  <a:srgbClr val="7CC08A"/>
                </a:solidFill>
                <a:latin typeface="Poppins Medium"/>
                <a:ea typeface="Poppins Medium"/>
                <a:cs typeface="Poppins Medium"/>
                <a:sym typeface="Poppins Medium"/>
              </a:rPr>
              <a:t>Corporate and Social Responsibility</a:t>
            </a:r>
            <a:endParaRPr sz="2000">
              <a:solidFill>
                <a:srgbClr val="7CC08A"/>
              </a:solidFill>
              <a:latin typeface="Poppins Medium"/>
              <a:ea typeface="Poppins Medium"/>
              <a:cs typeface="Poppins Medium"/>
              <a:sym typeface="Poppins Medium"/>
            </a:endParaRPr>
          </a:p>
        </p:txBody>
      </p:sp>
      <p:sp>
        <p:nvSpPr>
          <p:cNvPr id="165" name="Google Shape;165;p22"/>
          <p:cNvSpPr txBox="1"/>
          <p:nvPr/>
        </p:nvSpPr>
        <p:spPr>
          <a:xfrm>
            <a:off x="313075" y="4370725"/>
            <a:ext cx="5148300" cy="262800"/>
          </a:xfrm>
          <a:prstGeom prst="rect">
            <a:avLst/>
          </a:prstGeom>
          <a:noFill/>
          <a:ln>
            <a:noFill/>
          </a:ln>
        </p:spPr>
        <p:txBody>
          <a:bodyPr anchorCtr="0" anchor="t" bIns="91425" lIns="91425" spcFirstLastPara="1" rIns="91425" wrap="square" tIns="91425">
            <a:noAutofit/>
          </a:bodyPr>
          <a:lstStyle/>
          <a:p>
            <a:pPr indent="0" lvl="0" marL="0" marR="190500" rtl="0" algn="l">
              <a:lnSpc>
                <a:spcPct val="115000"/>
              </a:lnSpc>
              <a:spcBef>
                <a:spcPts val="0"/>
              </a:spcBef>
              <a:spcAft>
                <a:spcPts val="0"/>
              </a:spcAft>
              <a:buNone/>
            </a:pPr>
            <a:r>
              <a:rPr i="1" lang="en-GB" sz="1000">
                <a:solidFill>
                  <a:srgbClr val="FFD966"/>
                </a:solidFill>
                <a:latin typeface="Poppins"/>
                <a:ea typeface="Poppins"/>
                <a:cs typeface="Poppins"/>
                <a:sym typeface="Poppins"/>
              </a:rPr>
              <a:t>*Figures accurate to http://www.clickawaypound.com/ March 2020</a:t>
            </a:r>
            <a:endParaRPr>
              <a:solidFill>
                <a:srgbClr val="FFD966"/>
              </a:solidFill>
            </a:endParaRPr>
          </a:p>
        </p:txBody>
      </p:sp>
      <p:sp>
        <p:nvSpPr>
          <p:cNvPr id="166" name="Google Shape;166;p22"/>
          <p:cNvSpPr txBox="1"/>
          <p:nvPr/>
        </p:nvSpPr>
        <p:spPr>
          <a:xfrm>
            <a:off x="313075" y="3869300"/>
            <a:ext cx="6550800" cy="435000"/>
          </a:xfrm>
          <a:prstGeom prst="rect">
            <a:avLst/>
          </a:prstGeom>
          <a:noFill/>
          <a:ln>
            <a:noFill/>
          </a:ln>
        </p:spPr>
        <p:txBody>
          <a:bodyPr anchorCtr="0" anchor="t" bIns="91425" lIns="91425" spcFirstLastPara="1" rIns="91425" wrap="square" tIns="91425">
            <a:noAutofit/>
          </a:bodyPr>
          <a:lstStyle/>
          <a:p>
            <a:pPr indent="-330200" lvl="0" marL="457200" marR="190500" rtl="0" algn="l">
              <a:lnSpc>
                <a:spcPct val="115000"/>
              </a:lnSpc>
              <a:spcBef>
                <a:spcPts val="0"/>
              </a:spcBef>
              <a:spcAft>
                <a:spcPts val="0"/>
              </a:spcAft>
              <a:buClr>
                <a:srgbClr val="FFFFFF"/>
              </a:buClr>
              <a:buSzPts val="1600"/>
              <a:buFont typeface="Poppins"/>
              <a:buChar char="●"/>
            </a:pPr>
            <a:r>
              <a:rPr lang="en-GB" sz="1600">
                <a:solidFill>
                  <a:srgbClr val="FFFFFF"/>
                </a:solidFill>
                <a:latin typeface="Poppins"/>
                <a:ea typeface="Poppins"/>
                <a:cs typeface="Poppins"/>
                <a:sym typeface="Poppins"/>
              </a:rPr>
              <a:t>Dominos Pizza</a:t>
            </a:r>
            <a:endParaRPr sz="1600">
              <a:solidFill>
                <a:srgbClr val="FFFFFF"/>
              </a:solidFill>
              <a:latin typeface="Poppins"/>
              <a:ea typeface="Poppins"/>
              <a:cs typeface="Poppins"/>
              <a:sym typeface="Poppins"/>
            </a:endParaRPr>
          </a:p>
        </p:txBody>
      </p:sp>
      <p:sp>
        <p:nvSpPr>
          <p:cNvPr id="167" name="Google Shape;167;p22"/>
          <p:cNvSpPr txBox="1"/>
          <p:nvPr/>
        </p:nvSpPr>
        <p:spPr>
          <a:xfrm>
            <a:off x="313075" y="1512600"/>
            <a:ext cx="6977400" cy="1756500"/>
          </a:xfrm>
          <a:prstGeom prst="rect">
            <a:avLst/>
          </a:prstGeom>
          <a:noFill/>
          <a:ln>
            <a:noFill/>
          </a:ln>
        </p:spPr>
        <p:txBody>
          <a:bodyPr anchorCtr="0" anchor="t" bIns="91425" lIns="91425" spcFirstLastPara="1" rIns="91425" wrap="square" tIns="91425">
            <a:noAutofit/>
          </a:bodyPr>
          <a:lstStyle/>
          <a:p>
            <a:pPr indent="0" lvl="0" marL="0" marR="190500" rtl="0" algn="l">
              <a:lnSpc>
                <a:spcPct val="115000"/>
              </a:lnSpc>
              <a:spcBef>
                <a:spcPts val="0"/>
              </a:spcBef>
              <a:spcAft>
                <a:spcPts val="0"/>
              </a:spcAft>
              <a:buNone/>
            </a:pPr>
            <a:r>
              <a:rPr lang="en-GB" sz="1600">
                <a:solidFill>
                  <a:srgbClr val="FFFFFF"/>
                </a:solidFill>
                <a:latin typeface="Poppins"/>
                <a:ea typeface="Poppins"/>
                <a:cs typeface="Poppins"/>
                <a:sym typeface="Poppins"/>
              </a:rPr>
              <a:t>Over 13.9 million people living with a disability in the UK. </a:t>
            </a:r>
            <a:endParaRPr sz="1600">
              <a:solidFill>
                <a:srgbClr val="FFFFFF"/>
              </a:solidFill>
              <a:latin typeface="Poppins"/>
              <a:ea typeface="Poppins"/>
              <a:cs typeface="Poppins"/>
              <a:sym typeface="Poppins"/>
            </a:endParaRPr>
          </a:p>
          <a:p>
            <a:pPr indent="0" lvl="0" marL="0" marR="190500" rtl="0" algn="l">
              <a:lnSpc>
                <a:spcPct val="115000"/>
              </a:lnSpc>
              <a:spcBef>
                <a:spcPts val="0"/>
              </a:spcBef>
              <a:spcAft>
                <a:spcPts val="0"/>
              </a:spcAft>
              <a:buNone/>
            </a:pPr>
            <a:r>
              <a:rPr lang="en-GB" sz="1600">
                <a:solidFill>
                  <a:srgbClr val="FFFFFF"/>
                </a:solidFill>
                <a:latin typeface="Poppins"/>
                <a:ea typeface="Poppins"/>
                <a:cs typeface="Poppins"/>
                <a:sym typeface="Poppins"/>
              </a:rPr>
              <a:t>That’s 1 in 5 people.</a:t>
            </a:r>
            <a:endParaRPr sz="1600">
              <a:solidFill>
                <a:srgbClr val="FFFFFF"/>
              </a:solidFill>
              <a:latin typeface="Poppins"/>
              <a:ea typeface="Poppins"/>
              <a:cs typeface="Poppins"/>
              <a:sym typeface="Poppins"/>
            </a:endParaRPr>
          </a:p>
          <a:p>
            <a:pPr indent="0" lvl="0" marL="457200" marR="190500" rtl="0" algn="l">
              <a:lnSpc>
                <a:spcPct val="115000"/>
              </a:lnSpc>
              <a:spcBef>
                <a:spcPts val="0"/>
              </a:spcBef>
              <a:spcAft>
                <a:spcPts val="0"/>
              </a:spcAft>
              <a:buNone/>
            </a:pPr>
            <a:r>
              <a:t/>
            </a:r>
            <a:endParaRPr sz="1600">
              <a:solidFill>
                <a:srgbClr val="FFFFFF"/>
              </a:solidFill>
              <a:latin typeface="Poppins"/>
              <a:ea typeface="Poppins"/>
              <a:cs typeface="Poppins"/>
              <a:sym typeface="Poppins"/>
            </a:endParaRPr>
          </a:p>
          <a:p>
            <a:pPr indent="0" lvl="0" marL="0" marR="190500" rtl="0" algn="l">
              <a:lnSpc>
                <a:spcPct val="115000"/>
              </a:lnSpc>
              <a:spcBef>
                <a:spcPts val="0"/>
              </a:spcBef>
              <a:spcAft>
                <a:spcPts val="0"/>
              </a:spcAft>
              <a:buNone/>
            </a:pPr>
            <a:r>
              <a:rPr lang="en-GB" sz="1600">
                <a:solidFill>
                  <a:srgbClr val="FFFFFF"/>
                </a:solidFill>
                <a:latin typeface="Poppins"/>
                <a:ea typeface="Poppins"/>
                <a:cs typeface="Poppins"/>
                <a:sym typeface="Poppins"/>
              </a:rPr>
              <a:t>Access to the the purple pound</a:t>
            </a:r>
            <a:endParaRPr sz="1600">
              <a:solidFill>
                <a:srgbClr val="FFFFFF"/>
              </a:solidFill>
              <a:latin typeface="Poppins"/>
              <a:ea typeface="Poppins"/>
              <a:cs typeface="Poppins"/>
              <a:sym typeface="Poppins"/>
            </a:endParaRPr>
          </a:p>
          <a:p>
            <a:pPr indent="-330200" lvl="0" marL="457200" marR="190500" rtl="0" algn="l">
              <a:lnSpc>
                <a:spcPct val="115000"/>
              </a:lnSpc>
              <a:spcBef>
                <a:spcPts val="0"/>
              </a:spcBef>
              <a:spcAft>
                <a:spcPts val="0"/>
              </a:spcAft>
              <a:buClr>
                <a:srgbClr val="FFFFFF"/>
              </a:buClr>
              <a:buSzPts val="1600"/>
              <a:buFont typeface="Poppins"/>
              <a:buChar char="●"/>
            </a:pPr>
            <a:r>
              <a:rPr lang="en-GB" sz="1600">
                <a:solidFill>
                  <a:srgbClr val="FFFFFF"/>
                </a:solidFill>
                <a:latin typeface="Poppins"/>
                <a:ea typeface="Poppins"/>
                <a:cs typeface="Poppins"/>
                <a:sym typeface="Poppins"/>
              </a:rPr>
              <a:t>The online spending power of people with access needs in the UK is now £24.8 billion</a:t>
            </a:r>
            <a:r>
              <a:rPr lang="en-GB" sz="1600">
                <a:solidFill>
                  <a:srgbClr val="FFFFFF"/>
                </a:solidFill>
                <a:latin typeface="Poppins"/>
                <a:ea typeface="Poppins"/>
                <a:cs typeface="Poppins"/>
                <a:sym typeface="Poppins"/>
              </a:rPr>
              <a:t>*</a:t>
            </a:r>
            <a:endParaRPr sz="1600">
              <a:solidFill>
                <a:srgbClr val="FFFFFF"/>
              </a:solidFill>
              <a:latin typeface="Poppins Medium"/>
              <a:ea typeface="Poppins Medium"/>
              <a:cs typeface="Poppins Medium"/>
              <a:sym typeface="Poppins Medium"/>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Google Shape;172;p23"/>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Evaluating accessibility</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73" name="Google Shape;173;p23"/>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sp>
        <p:nvSpPr>
          <p:cNvPr id="174" name="Google Shape;174;p23"/>
          <p:cNvSpPr txBox="1"/>
          <p:nvPr>
            <p:ph idx="2" type="body"/>
          </p:nvPr>
        </p:nvSpPr>
        <p:spPr>
          <a:xfrm>
            <a:off x="313075" y="1512600"/>
            <a:ext cx="6977400" cy="2369700"/>
          </a:xfrm>
          <a:prstGeom prst="rect">
            <a:avLst/>
          </a:prstGeom>
        </p:spPr>
        <p:txBody>
          <a:bodyPr anchorCtr="0" anchor="t" bIns="91425" lIns="91425" spcFirstLastPara="1" rIns="91425" wrap="square" tIns="91425">
            <a:noAutofit/>
          </a:bodyPr>
          <a:lstStyle/>
          <a:p>
            <a:pPr indent="0" lvl="0" marL="0" marR="190500" rtl="0" algn="l">
              <a:spcBef>
                <a:spcPts val="0"/>
              </a:spcBef>
              <a:spcAft>
                <a:spcPts val="0"/>
              </a:spcAft>
              <a:buNone/>
            </a:pPr>
            <a:r>
              <a:rPr lang="en-GB">
                <a:solidFill>
                  <a:schemeClr val="dk1"/>
                </a:solidFill>
                <a:latin typeface="Poppins"/>
                <a:ea typeface="Poppins"/>
                <a:cs typeface="Poppins"/>
                <a:sym typeface="Poppins"/>
              </a:rPr>
              <a:t>WCAG testing is based on a scripted approach, where each test case is repeated on a page by page or template basis. This rigorous approach ensures a minimal margin for error.</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rPr lang="en-GB">
                <a:solidFill>
                  <a:schemeClr val="dk1"/>
                </a:solidFill>
                <a:latin typeface="Poppins"/>
                <a:ea typeface="Poppins"/>
                <a:cs typeface="Poppins"/>
                <a:sym typeface="Poppins"/>
              </a:rPr>
              <a:t>Much of accessibility testing is ensuring HTML (and CSS &amp; Javascript) has been used in the way it was intended.</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rPr lang="en-GB">
                <a:solidFill>
                  <a:schemeClr val="dk1"/>
                </a:solidFill>
                <a:latin typeface="Poppins"/>
                <a:ea typeface="Poppins"/>
                <a:cs typeface="Poppins"/>
                <a:sym typeface="Poppins"/>
              </a:rPr>
              <a:t>Beyond core compliance testing, we undertake user journey testing using assistive technology. This ensures no assistive technology specific usability issues are present.</a:t>
            </a:r>
            <a:endParaRPr>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sp>
        <p:nvSpPr>
          <p:cNvPr id="179" name="Google Shape;179;p24"/>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Evaluating accessibility</a:t>
            </a:r>
            <a:endParaRPr/>
          </a:p>
          <a:p>
            <a:pPr indent="0" lvl="0" marL="0" rtl="0" algn="l">
              <a:spcBef>
                <a:spcPts val="0"/>
              </a:spcBef>
              <a:spcAft>
                <a:spcPts val="0"/>
              </a:spcAft>
              <a:buNone/>
            </a:pPr>
            <a:r>
              <a:t/>
            </a:r>
            <a:endParaRPr/>
          </a:p>
        </p:txBody>
      </p:sp>
      <p:sp>
        <p:nvSpPr>
          <p:cNvPr id="180" name="Google Shape;180;p24"/>
          <p:cNvSpPr txBox="1"/>
          <p:nvPr>
            <p:ph idx="1" type="subTitle"/>
          </p:nvPr>
        </p:nvSpPr>
        <p:spPr>
          <a:xfrm>
            <a:off x="313075" y="940863"/>
            <a:ext cx="6300600" cy="435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What can you do?</a:t>
            </a:r>
            <a:endParaRPr/>
          </a:p>
        </p:txBody>
      </p:sp>
      <p:sp>
        <p:nvSpPr>
          <p:cNvPr id="181" name="Google Shape;181;p24"/>
          <p:cNvSpPr txBox="1"/>
          <p:nvPr>
            <p:ph idx="2" type="body"/>
          </p:nvPr>
        </p:nvSpPr>
        <p:spPr>
          <a:xfrm>
            <a:off x="313075" y="1512600"/>
            <a:ext cx="6977400" cy="3117900"/>
          </a:xfrm>
          <a:prstGeom prst="rect">
            <a:avLst/>
          </a:prstGeom>
        </p:spPr>
        <p:txBody>
          <a:bodyPr anchorCtr="0" anchor="t" bIns="91425" lIns="91425" spcFirstLastPara="1" rIns="91425" wrap="square" tIns="91425">
            <a:noAutofit/>
          </a:bodyPr>
          <a:lstStyle/>
          <a:p>
            <a:pPr indent="-330200" lvl="0" marL="457200" rtl="0" algn="l">
              <a:lnSpc>
                <a:spcPct val="100000"/>
              </a:lnSpc>
              <a:spcBef>
                <a:spcPts val="300"/>
              </a:spcBef>
              <a:spcAft>
                <a:spcPts val="0"/>
              </a:spcAft>
              <a:buClr>
                <a:srgbClr val="FFFFFF"/>
              </a:buClr>
              <a:buSzPts val="1600"/>
              <a:buChar char="●"/>
            </a:pPr>
            <a:r>
              <a:rPr lang="en-GB">
                <a:solidFill>
                  <a:srgbClr val="FFFFFF"/>
                </a:solidFill>
              </a:rPr>
              <a:t>NVDA</a:t>
            </a:r>
            <a:endParaRPr>
              <a:solidFill>
                <a:srgbClr val="FFFFFF"/>
              </a:solidFill>
            </a:endParaRPr>
          </a:p>
          <a:p>
            <a:pPr indent="-330200" lvl="0" marL="457200" rtl="0" algn="l">
              <a:lnSpc>
                <a:spcPct val="100000"/>
              </a:lnSpc>
              <a:spcBef>
                <a:spcPts val="0"/>
              </a:spcBef>
              <a:spcAft>
                <a:spcPts val="0"/>
              </a:spcAft>
              <a:buClr>
                <a:srgbClr val="FFFFFF"/>
              </a:buClr>
              <a:buSzPts val="1600"/>
              <a:buChar char="●"/>
            </a:pPr>
            <a:r>
              <a:rPr lang="en-GB">
                <a:solidFill>
                  <a:srgbClr val="FFFFFF"/>
                </a:solidFill>
              </a:rPr>
              <a:t>VoiceOver</a:t>
            </a:r>
            <a:endParaRPr>
              <a:solidFill>
                <a:srgbClr val="FFFFFF"/>
              </a:solidFill>
            </a:endParaRPr>
          </a:p>
          <a:p>
            <a:pPr indent="-330200" lvl="0" marL="457200" rtl="0" algn="l">
              <a:lnSpc>
                <a:spcPct val="100000"/>
              </a:lnSpc>
              <a:spcBef>
                <a:spcPts val="0"/>
              </a:spcBef>
              <a:spcAft>
                <a:spcPts val="0"/>
              </a:spcAft>
              <a:buClr>
                <a:srgbClr val="FFFFFF"/>
              </a:buClr>
              <a:buSzPts val="1600"/>
              <a:buChar char="●"/>
            </a:pPr>
            <a:r>
              <a:rPr lang="en-GB">
                <a:solidFill>
                  <a:srgbClr val="FFFFFF"/>
                </a:solidFill>
              </a:rPr>
              <a:t>Talkback</a:t>
            </a:r>
            <a:endParaRPr>
              <a:solidFill>
                <a:srgbClr val="FFFFFF"/>
              </a:solidFill>
            </a:endParaRPr>
          </a:p>
          <a:p>
            <a:pPr indent="-330200" lvl="0" marL="457200" rtl="0" algn="l">
              <a:lnSpc>
                <a:spcPct val="100000"/>
              </a:lnSpc>
              <a:spcBef>
                <a:spcPts val="0"/>
              </a:spcBef>
              <a:spcAft>
                <a:spcPts val="0"/>
              </a:spcAft>
              <a:buClr>
                <a:srgbClr val="FFFFFF"/>
              </a:buClr>
              <a:buSzPts val="1600"/>
              <a:buChar char="●"/>
            </a:pPr>
            <a:r>
              <a:rPr lang="en-GB">
                <a:solidFill>
                  <a:srgbClr val="FFFFFF"/>
                </a:solidFill>
              </a:rPr>
              <a:t>Tabbing - custom tabs</a:t>
            </a:r>
            <a:endParaRPr>
              <a:solidFill>
                <a:srgbClr val="FFFFFF"/>
              </a:solidFill>
            </a:endParaRPr>
          </a:p>
          <a:p>
            <a:pPr indent="-330200" lvl="0" marL="457200" rtl="0" algn="l">
              <a:lnSpc>
                <a:spcPct val="100000"/>
              </a:lnSpc>
              <a:spcBef>
                <a:spcPts val="0"/>
              </a:spcBef>
              <a:spcAft>
                <a:spcPts val="0"/>
              </a:spcAft>
              <a:buClr>
                <a:srgbClr val="FFFFFF"/>
              </a:buClr>
              <a:buSzPts val="1600"/>
              <a:buChar char="●"/>
            </a:pPr>
            <a:r>
              <a:rPr lang="en-GB">
                <a:solidFill>
                  <a:srgbClr val="FFFFFF"/>
                </a:solidFill>
              </a:rPr>
              <a:t>Contrast checks</a:t>
            </a:r>
            <a:endParaRPr>
              <a:solidFill>
                <a:srgbClr val="FFFFFF"/>
              </a:solidFill>
            </a:endParaRPr>
          </a:p>
          <a:p>
            <a:pPr indent="-330200" lvl="0" marL="457200" rtl="0" algn="l">
              <a:lnSpc>
                <a:spcPct val="100000"/>
              </a:lnSpc>
              <a:spcBef>
                <a:spcPts val="0"/>
              </a:spcBef>
              <a:spcAft>
                <a:spcPts val="0"/>
              </a:spcAft>
              <a:buClr>
                <a:srgbClr val="FFFFFF"/>
              </a:buClr>
              <a:buSzPts val="1600"/>
              <a:buChar char="●"/>
            </a:pPr>
            <a:r>
              <a:rPr lang="en-GB">
                <a:solidFill>
                  <a:srgbClr val="FFFFFF"/>
                </a:solidFill>
              </a:rPr>
              <a:t>Google Lighthouse</a:t>
            </a:r>
            <a:endParaRPr>
              <a:solidFill>
                <a:srgbClr val="FFFFFF"/>
              </a:solidFill>
            </a:endParaRPr>
          </a:p>
          <a:p>
            <a:pPr indent="0" lvl="0" marL="457200" rtl="0" algn="l">
              <a:lnSpc>
                <a:spcPct val="100000"/>
              </a:lnSpc>
              <a:spcBef>
                <a:spcPts val="300"/>
              </a:spcBef>
              <a:spcAft>
                <a:spcPts val="0"/>
              </a:spcAft>
              <a:buNone/>
            </a:pPr>
            <a:r>
              <a:t/>
            </a:r>
            <a:endParaRPr sz="2000">
              <a:solidFill>
                <a:srgbClr val="7CC08A"/>
              </a:solidFill>
            </a:endParaRPr>
          </a:p>
          <a:p>
            <a:pPr indent="0" lvl="0" marL="457200" rtl="0" algn="l">
              <a:lnSpc>
                <a:spcPct val="100000"/>
              </a:lnSpc>
              <a:spcBef>
                <a:spcPts val="300"/>
              </a:spcBef>
              <a:spcAft>
                <a:spcPts val="0"/>
              </a:spcAft>
              <a:buNone/>
            </a:pPr>
            <a:r>
              <a:t/>
            </a:r>
            <a:endParaRPr sz="2000">
              <a:solidFill>
                <a:srgbClr val="7CC08A"/>
              </a:solidFill>
            </a:endParaRPr>
          </a:p>
          <a:p>
            <a:pPr indent="0" lvl="0" marL="457200" rtl="0" algn="l">
              <a:lnSpc>
                <a:spcPct val="100000"/>
              </a:lnSpc>
              <a:spcBef>
                <a:spcPts val="300"/>
              </a:spcBef>
              <a:spcAft>
                <a:spcPts val="0"/>
              </a:spcAft>
              <a:buNone/>
            </a:pPr>
            <a:r>
              <a:t/>
            </a:r>
            <a:endParaRPr sz="2000">
              <a:solidFill>
                <a:srgbClr val="7CC08A"/>
              </a:solidFill>
            </a:endParaRPr>
          </a:p>
          <a:p>
            <a:pPr indent="0" lvl="0" marL="0" rtl="0" algn="l">
              <a:spcBef>
                <a:spcPts val="0"/>
              </a:spcBef>
              <a:spcAft>
                <a:spcPts val="160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 name="Shape 35"/>
        <p:cNvGrpSpPr/>
        <p:nvPr/>
      </p:nvGrpSpPr>
      <p:grpSpPr>
        <a:xfrm>
          <a:off x="0" y="0"/>
          <a:ext cx="0" cy="0"/>
          <a:chOff x="0" y="0"/>
          <a:chExt cx="0" cy="0"/>
        </a:xfrm>
      </p:grpSpPr>
      <p:sp>
        <p:nvSpPr>
          <p:cNvPr id="36" name="Google Shape;36;p7"/>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This morning’s topics</a:t>
            </a:r>
            <a:endParaRPr/>
          </a:p>
        </p:txBody>
      </p:sp>
      <p:sp>
        <p:nvSpPr>
          <p:cNvPr id="37" name="Google Shape;37;p7"/>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lnSpc>
                <a:spcPct val="100000"/>
              </a:lnSpc>
              <a:spcBef>
                <a:spcPts val="300"/>
              </a:spcBef>
              <a:spcAft>
                <a:spcPts val="0"/>
              </a:spcAft>
              <a:buNone/>
            </a:pPr>
            <a:r>
              <a:t/>
            </a:r>
            <a:endParaRPr sz="1800">
              <a:latin typeface="Poppins Medium"/>
              <a:ea typeface="Poppins Medium"/>
              <a:cs typeface="Poppins Medium"/>
              <a:sym typeface="Poppins Medium"/>
            </a:endParaRPr>
          </a:p>
        </p:txBody>
      </p:sp>
      <p:pic>
        <p:nvPicPr>
          <p:cNvPr id="38" name="Google Shape;38;p7"/>
          <p:cNvPicPr preferRelativeResize="0"/>
          <p:nvPr/>
        </p:nvPicPr>
        <p:blipFill rotWithShape="1">
          <a:blip r:embed="rId3">
            <a:alphaModFix amt="92000"/>
          </a:blip>
          <a:srcRect b="7022" l="0" r="0" t="7022"/>
          <a:stretch/>
        </p:blipFill>
        <p:spPr>
          <a:xfrm>
            <a:off x="4985075" y="2303400"/>
            <a:ext cx="4059000" cy="2327100"/>
          </a:xfrm>
          <a:prstGeom prst="roundRect">
            <a:avLst>
              <a:gd fmla="val 4432" name="adj"/>
            </a:avLst>
          </a:prstGeom>
          <a:noFill/>
          <a:ln>
            <a:noFill/>
          </a:ln>
        </p:spPr>
      </p:pic>
      <p:sp>
        <p:nvSpPr>
          <p:cNvPr id="39" name="Google Shape;39;p7"/>
          <p:cNvSpPr txBox="1"/>
          <p:nvPr>
            <p:ph idx="2" type="body"/>
          </p:nvPr>
        </p:nvSpPr>
        <p:spPr>
          <a:xfrm>
            <a:off x="313075" y="1512600"/>
            <a:ext cx="6977400" cy="31179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300"/>
              </a:spcBef>
              <a:spcAft>
                <a:spcPts val="0"/>
              </a:spcAft>
              <a:buClr>
                <a:srgbClr val="FFFFFF"/>
              </a:buClr>
              <a:buSzPts val="1800"/>
              <a:buFont typeface="Poppins Medium"/>
              <a:buChar char="●"/>
            </a:pPr>
            <a:r>
              <a:rPr lang="en-GB">
                <a:solidFill>
                  <a:srgbClr val="FFFFFF"/>
                </a:solidFill>
              </a:rPr>
              <a:t>What is disability?</a:t>
            </a:r>
            <a:endParaRPr>
              <a:solidFill>
                <a:srgbClr val="FFFFFF"/>
              </a:solidFill>
            </a:endParaRPr>
          </a:p>
          <a:p>
            <a:pPr indent="-342900" lvl="0" marL="457200" rtl="0" algn="l">
              <a:lnSpc>
                <a:spcPct val="100000"/>
              </a:lnSpc>
              <a:spcBef>
                <a:spcPts val="0"/>
              </a:spcBef>
              <a:spcAft>
                <a:spcPts val="0"/>
              </a:spcAft>
              <a:buClr>
                <a:srgbClr val="FFFFFF"/>
              </a:buClr>
              <a:buSzPts val="1800"/>
              <a:buFont typeface="Poppins Medium"/>
              <a:buChar char="●"/>
            </a:pPr>
            <a:r>
              <a:rPr lang="en-GB">
                <a:solidFill>
                  <a:srgbClr val="FFFFFF"/>
                </a:solidFill>
              </a:rPr>
              <a:t>How people with disabilities use the </a:t>
            </a:r>
            <a:r>
              <a:rPr lang="en-GB"/>
              <a:t>web</a:t>
            </a:r>
            <a:r>
              <a:rPr lang="en-GB">
                <a:solidFill>
                  <a:srgbClr val="FFFFFF"/>
                </a:solidFill>
              </a:rPr>
              <a:t>?</a:t>
            </a:r>
            <a:endParaRPr>
              <a:solidFill>
                <a:srgbClr val="FFFFFF"/>
              </a:solidFill>
            </a:endParaRPr>
          </a:p>
          <a:p>
            <a:pPr indent="-342900" lvl="0" marL="457200" rtl="0" algn="l">
              <a:lnSpc>
                <a:spcPct val="100000"/>
              </a:lnSpc>
              <a:spcBef>
                <a:spcPts val="0"/>
              </a:spcBef>
              <a:spcAft>
                <a:spcPts val="0"/>
              </a:spcAft>
              <a:buClr>
                <a:srgbClr val="FFFFFF"/>
              </a:buClr>
              <a:buSzPts val="1800"/>
              <a:buFont typeface="Poppins Medium"/>
              <a:buChar char="●"/>
            </a:pPr>
            <a:r>
              <a:rPr lang="en-GB">
                <a:solidFill>
                  <a:srgbClr val="FFFFFF"/>
                </a:solidFill>
              </a:rPr>
              <a:t>What is web accessibility?</a:t>
            </a:r>
            <a:endParaRPr>
              <a:solidFill>
                <a:srgbClr val="FFFFFF"/>
              </a:solidFill>
            </a:endParaRPr>
          </a:p>
          <a:p>
            <a:pPr indent="-342900" lvl="0" marL="457200" rtl="0" algn="l">
              <a:lnSpc>
                <a:spcPct val="100000"/>
              </a:lnSpc>
              <a:spcBef>
                <a:spcPts val="0"/>
              </a:spcBef>
              <a:spcAft>
                <a:spcPts val="0"/>
              </a:spcAft>
              <a:buClr>
                <a:srgbClr val="FFFFFF"/>
              </a:buClr>
              <a:buSzPts val="1800"/>
              <a:buFont typeface="Poppins Medium"/>
              <a:buChar char="●"/>
            </a:pPr>
            <a:r>
              <a:rPr lang="en-GB">
                <a:solidFill>
                  <a:srgbClr val="FFFFFF"/>
                </a:solidFill>
              </a:rPr>
              <a:t>Evaluating accessibility</a:t>
            </a:r>
            <a:endParaRPr>
              <a:solidFill>
                <a:srgbClr val="FFFFFF"/>
              </a:solidFill>
            </a:endParaRPr>
          </a:p>
          <a:p>
            <a:pPr indent="0" lvl="0" marL="457200" rtl="0" algn="l">
              <a:lnSpc>
                <a:spcPct val="100000"/>
              </a:lnSpc>
              <a:spcBef>
                <a:spcPts val="300"/>
              </a:spcBef>
              <a:spcAft>
                <a:spcPts val="0"/>
              </a:spcAft>
              <a:buNone/>
            </a:pPr>
            <a:r>
              <a:t/>
            </a:r>
            <a:endParaRPr>
              <a:solidFill>
                <a:srgbClr val="FFFFFF"/>
              </a:solidFill>
            </a:endParaRPr>
          </a:p>
          <a:p>
            <a:pPr indent="0" lvl="0" marL="0" rtl="0" algn="l">
              <a:spcBef>
                <a:spcPts val="0"/>
              </a:spcBef>
              <a:spcAft>
                <a:spcPts val="1600"/>
              </a:spcAft>
              <a:buNone/>
            </a:pPr>
            <a:r>
              <a:t/>
            </a:r>
            <a:endParaRPr>
              <a:solidFill>
                <a:srgbClr val="FFFFFF"/>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Google Shape;186;p25"/>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Evaluating accessibility</a:t>
            </a:r>
            <a:endParaRPr/>
          </a:p>
          <a:p>
            <a:pPr indent="0" lvl="0" marL="0" rtl="0" algn="l">
              <a:spcBef>
                <a:spcPts val="0"/>
              </a:spcBef>
              <a:spcAft>
                <a:spcPts val="0"/>
              </a:spcAft>
              <a:buNone/>
            </a:pPr>
            <a:r>
              <a:t/>
            </a:r>
            <a:endParaRPr/>
          </a:p>
        </p:txBody>
      </p:sp>
      <p:sp>
        <p:nvSpPr>
          <p:cNvPr id="187" name="Google Shape;187;p25"/>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Accessibility statements</a:t>
            </a:r>
            <a:endParaRPr/>
          </a:p>
        </p:txBody>
      </p:sp>
      <p:sp>
        <p:nvSpPr>
          <p:cNvPr id="188" name="Google Shape;188;p25"/>
          <p:cNvSpPr txBox="1"/>
          <p:nvPr>
            <p:ph idx="2" type="body"/>
          </p:nvPr>
        </p:nvSpPr>
        <p:spPr>
          <a:xfrm>
            <a:off x="313075" y="1512600"/>
            <a:ext cx="6977400" cy="2772900"/>
          </a:xfrm>
          <a:prstGeom prst="rect">
            <a:avLst/>
          </a:prstGeom>
        </p:spPr>
        <p:txBody>
          <a:bodyPr anchorCtr="0" anchor="t" bIns="91425" lIns="91425" spcFirstLastPara="1" rIns="91425" wrap="square" tIns="91425">
            <a:noAutofit/>
          </a:bodyPr>
          <a:lstStyle/>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Outlines the web accessibility considerations that have been made during developments.</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Identify technologies used and provisions of alternatives.</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Commitment to an accessible internet.</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Contact details for user feedback.</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Outline any testing that has taken place.</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rPr lang="en-GB">
                <a:solidFill>
                  <a:schemeClr val="dk1"/>
                </a:solidFill>
                <a:latin typeface="Poppins"/>
                <a:ea typeface="Poppins"/>
                <a:cs typeface="Poppins"/>
                <a:sym typeface="Poppins"/>
              </a:rPr>
              <a:t>Can be presented alongside tips for updating accessibility settings within browsers.</a:t>
            </a:r>
            <a:endParaRPr>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Google Shape;193;p26"/>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Building a culture of accessibility</a:t>
            </a:r>
            <a:endParaRPr/>
          </a:p>
        </p:txBody>
      </p:sp>
      <p:sp>
        <p:nvSpPr>
          <p:cNvPr id="194" name="Google Shape;194;p26"/>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Accessibility is everyone’s responsibility.</a:t>
            </a:r>
            <a:endParaRPr/>
          </a:p>
        </p:txBody>
      </p:sp>
      <p:sp>
        <p:nvSpPr>
          <p:cNvPr id="195" name="Google Shape;195;p26"/>
          <p:cNvSpPr txBox="1"/>
          <p:nvPr>
            <p:ph idx="2" type="body"/>
          </p:nvPr>
        </p:nvSpPr>
        <p:spPr>
          <a:xfrm>
            <a:off x="313075" y="1512600"/>
            <a:ext cx="6977400" cy="17115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lang="en-GB"/>
              <a:t>Assess challenges</a:t>
            </a:r>
            <a:endParaRPr/>
          </a:p>
          <a:p>
            <a:pPr indent="-330200" lvl="0" marL="457200" rtl="0" algn="l">
              <a:spcBef>
                <a:spcPts val="0"/>
              </a:spcBef>
              <a:spcAft>
                <a:spcPts val="0"/>
              </a:spcAft>
              <a:buSzPts val="1600"/>
              <a:buChar char="●"/>
            </a:pPr>
            <a:r>
              <a:rPr lang="en-GB"/>
              <a:t>Accessibility policy</a:t>
            </a:r>
            <a:endParaRPr/>
          </a:p>
          <a:p>
            <a:pPr indent="-330200" lvl="0" marL="457200" rtl="0" algn="l">
              <a:spcBef>
                <a:spcPts val="0"/>
              </a:spcBef>
              <a:spcAft>
                <a:spcPts val="0"/>
              </a:spcAft>
              <a:buSzPts val="1600"/>
              <a:buChar char="●"/>
            </a:pPr>
            <a:r>
              <a:rPr lang="en-GB"/>
              <a:t>Accessibility compliance</a:t>
            </a:r>
            <a:endParaRPr/>
          </a:p>
          <a:p>
            <a:pPr indent="-330200" lvl="0" marL="457200" rtl="0" algn="l">
              <a:spcBef>
                <a:spcPts val="0"/>
              </a:spcBef>
              <a:spcAft>
                <a:spcPts val="0"/>
              </a:spcAft>
              <a:buSzPts val="1600"/>
              <a:buChar char="●"/>
            </a:pPr>
            <a:r>
              <a:rPr lang="en-GB"/>
              <a:t>Share knowledge</a:t>
            </a:r>
            <a:endParaRPr/>
          </a:p>
          <a:p>
            <a:pPr indent="-330200" lvl="0" marL="457200" rtl="0" algn="l">
              <a:spcBef>
                <a:spcPts val="0"/>
              </a:spcBef>
              <a:spcAft>
                <a:spcPts val="0"/>
              </a:spcAft>
              <a:buSzPts val="1600"/>
              <a:buChar char="●"/>
            </a:pPr>
            <a:r>
              <a:rPr lang="en-GB"/>
              <a:t>Keep learning</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sp>
        <p:nvSpPr>
          <p:cNvPr id="200" name="Google Shape;200;p27"/>
          <p:cNvSpPr txBox="1"/>
          <p:nvPr>
            <p:ph type="title"/>
          </p:nvPr>
        </p:nvSpPr>
        <p:spPr>
          <a:xfrm>
            <a:off x="-125" y="2308200"/>
            <a:ext cx="9144000" cy="527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GB" sz="3600"/>
              <a:t>Q&amp;A and Break</a:t>
            </a:r>
            <a:endParaRPr sz="36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 name="Shape 204"/>
        <p:cNvGrpSpPr/>
        <p:nvPr/>
      </p:nvGrpSpPr>
      <p:grpSpPr>
        <a:xfrm>
          <a:off x="0" y="0"/>
          <a:ext cx="0" cy="0"/>
          <a:chOff x="0" y="0"/>
          <a:chExt cx="0" cy="0"/>
        </a:xfrm>
      </p:grpSpPr>
      <p:sp>
        <p:nvSpPr>
          <p:cNvPr id="205" name="Google Shape;205;p28"/>
          <p:cNvSpPr txBox="1"/>
          <p:nvPr>
            <p:ph type="title"/>
          </p:nvPr>
        </p:nvSpPr>
        <p:spPr>
          <a:xfrm>
            <a:off x="0" y="1288650"/>
            <a:ext cx="9144000" cy="25662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GB" sz="2400"/>
              <a:t>Thank you!</a:t>
            </a:r>
            <a:endParaRPr sz="2400"/>
          </a:p>
          <a:p>
            <a:pPr indent="0" lvl="0" marL="0" rtl="0" algn="ctr">
              <a:lnSpc>
                <a:spcPct val="115000"/>
              </a:lnSpc>
              <a:spcBef>
                <a:spcPts val="0"/>
              </a:spcBef>
              <a:spcAft>
                <a:spcPts val="0"/>
              </a:spcAft>
              <a:buNone/>
            </a:pPr>
            <a:r>
              <a:t/>
            </a:r>
            <a:endParaRPr sz="2400"/>
          </a:p>
          <a:p>
            <a:pPr indent="0" lvl="0" marL="0" rtl="0" algn="ctr">
              <a:lnSpc>
                <a:spcPct val="115000"/>
              </a:lnSpc>
              <a:spcBef>
                <a:spcPts val="0"/>
              </a:spcBef>
              <a:spcAft>
                <a:spcPts val="0"/>
              </a:spcAft>
              <a:buNone/>
            </a:pPr>
            <a:r>
              <a:rPr lang="en-GB" sz="2400"/>
              <a:t>William Bunch</a:t>
            </a:r>
            <a:endParaRPr sz="2400"/>
          </a:p>
          <a:p>
            <a:pPr indent="0" lvl="0" marL="0" rtl="0" algn="ctr">
              <a:lnSpc>
                <a:spcPct val="115000"/>
              </a:lnSpc>
              <a:spcBef>
                <a:spcPts val="0"/>
              </a:spcBef>
              <a:spcAft>
                <a:spcPts val="0"/>
              </a:spcAft>
              <a:buNone/>
            </a:pPr>
            <a:r>
              <a:rPr lang="en-GB" sz="2400">
                <a:solidFill>
                  <a:srgbClr val="7CC08A"/>
                </a:solidFill>
                <a:uFill>
                  <a:noFill/>
                </a:uFill>
                <a:hlinkClick r:id="rId3"/>
              </a:rPr>
              <a:t>william.bunch@zoonou.com</a:t>
            </a:r>
            <a:endParaRPr sz="2400">
              <a:solidFill>
                <a:srgbClr val="7CC08A"/>
              </a:solidFill>
            </a:endParaRPr>
          </a:p>
          <a:p>
            <a:pPr indent="0" lvl="0" marL="0" rtl="0" algn="ctr">
              <a:lnSpc>
                <a:spcPct val="115000"/>
              </a:lnSpc>
              <a:spcBef>
                <a:spcPts val="0"/>
              </a:spcBef>
              <a:spcAft>
                <a:spcPts val="0"/>
              </a:spcAft>
              <a:buNone/>
            </a:pPr>
            <a:r>
              <a:rPr lang="en-GB" sz="2400">
                <a:solidFill>
                  <a:srgbClr val="7CC08A"/>
                </a:solidFill>
              </a:rPr>
              <a:t>Head of Accessibility</a:t>
            </a:r>
            <a:endParaRPr sz="2400">
              <a:solidFill>
                <a:srgbClr val="7CC08A"/>
              </a:solidFill>
            </a:endParaRPr>
          </a:p>
          <a:p>
            <a:pPr indent="0" lvl="0" marL="0" rtl="0" algn="ctr">
              <a:lnSpc>
                <a:spcPct val="115000"/>
              </a:lnSpc>
              <a:spcBef>
                <a:spcPts val="0"/>
              </a:spcBef>
              <a:spcAft>
                <a:spcPts val="0"/>
              </a:spcAft>
              <a:buNone/>
            </a:pPr>
            <a:r>
              <a:t/>
            </a:r>
            <a:endParaRPr sz="2400">
              <a:solidFill>
                <a:srgbClr val="7CC08A"/>
              </a:solidFill>
            </a:endParaRPr>
          </a:p>
          <a:p>
            <a:pPr indent="0" lvl="0" marL="0" rtl="0" algn="ctr">
              <a:lnSpc>
                <a:spcPct val="115000"/>
              </a:lnSpc>
              <a:spcBef>
                <a:spcPts val="0"/>
              </a:spcBef>
              <a:spcAft>
                <a:spcPts val="0"/>
              </a:spcAft>
              <a:buNone/>
            </a:pPr>
            <a:r>
              <a:t/>
            </a:r>
            <a:endParaRPr sz="2400"/>
          </a:p>
          <a:p>
            <a:pPr indent="0" lvl="0" marL="0" rtl="0" algn="ctr">
              <a:spcBef>
                <a:spcPts val="0"/>
              </a:spcBef>
              <a:spcAft>
                <a:spcPts val="0"/>
              </a:spcAft>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9" name="Shape 209"/>
        <p:cNvGrpSpPr/>
        <p:nvPr/>
      </p:nvGrpSpPr>
      <p:grpSpPr>
        <a:xfrm>
          <a:off x="0" y="0"/>
          <a:ext cx="0" cy="0"/>
          <a:chOff x="0" y="0"/>
          <a:chExt cx="0" cy="0"/>
        </a:xfrm>
      </p:grpSpPr>
      <p:sp>
        <p:nvSpPr>
          <p:cNvPr id="210" name="Google Shape;210;p29"/>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Resources</a:t>
            </a:r>
            <a:endParaRPr/>
          </a:p>
        </p:txBody>
      </p:sp>
      <p:sp>
        <p:nvSpPr>
          <p:cNvPr id="211" name="Google Shape;211;p29"/>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sp>
        <p:nvSpPr>
          <p:cNvPr id="212" name="Google Shape;212;p29"/>
          <p:cNvSpPr txBox="1"/>
          <p:nvPr>
            <p:ph idx="2" type="body"/>
          </p:nvPr>
        </p:nvSpPr>
        <p:spPr>
          <a:xfrm>
            <a:off x="313075" y="1512600"/>
            <a:ext cx="6977400" cy="2608800"/>
          </a:xfrm>
          <a:prstGeom prst="rect">
            <a:avLst/>
          </a:prstGeom>
        </p:spPr>
        <p:txBody>
          <a:bodyPr anchorCtr="0" anchor="t" bIns="91425" lIns="91425" spcFirstLastPara="1" rIns="91425" wrap="square" tIns="91425">
            <a:noAutofit/>
          </a:bodyPr>
          <a:lstStyle/>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GOV.UK posters</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Microsoft Inclusive Design</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Webaim colour contrast</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WCAG 2.1</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Design Guide for Making Content for People with Cognitive Learning Disabilities (COGA)</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NVDA</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Chrome Lighthouse</a:t>
            </a:r>
            <a:endParaRPr>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 name="Shape 43"/>
        <p:cNvGrpSpPr/>
        <p:nvPr/>
      </p:nvGrpSpPr>
      <p:grpSpPr>
        <a:xfrm>
          <a:off x="0" y="0"/>
          <a:ext cx="0" cy="0"/>
          <a:chOff x="0" y="0"/>
          <a:chExt cx="0" cy="0"/>
        </a:xfrm>
      </p:grpSpPr>
      <p:sp>
        <p:nvSpPr>
          <p:cNvPr id="44" name="Google Shape;44;p8"/>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What is disability?</a:t>
            </a:r>
            <a:endParaRPr/>
          </a:p>
        </p:txBody>
      </p:sp>
      <p:sp>
        <p:nvSpPr>
          <p:cNvPr id="45" name="Google Shape;45;p8"/>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A definition...</a:t>
            </a:r>
            <a:endParaRPr/>
          </a:p>
        </p:txBody>
      </p:sp>
      <p:sp>
        <p:nvSpPr>
          <p:cNvPr id="46" name="Google Shape;46;p8"/>
          <p:cNvSpPr txBox="1"/>
          <p:nvPr>
            <p:ph idx="2" type="body"/>
          </p:nvPr>
        </p:nvSpPr>
        <p:spPr>
          <a:xfrm>
            <a:off x="313075" y="1512600"/>
            <a:ext cx="6977400" cy="3117900"/>
          </a:xfrm>
          <a:prstGeom prst="rect">
            <a:avLst/>
          </a:prstGeom>
        </p:spPr>
        <p:txBody>
          <a:bodyPr anchorCtr="0" anchor="t" bIns="91425" lIns="91425" spcFirstLastPara="1" rIns="91425" wrap="square" tIns="91425">
            <a:noAutofit/>
          </a:bodyPr>
          <a:lstStyle/>
          <a:p>
            <a:pPr indent="0" lvl="0" marL="0" marR="190500" rtl="0" algn="l">
              <a:spcBef>
                <a:spcPts val="0"/>
              </a:spcBef>
              <a:spcAft>
                <a:spcPts val="0"/>
              </a:spcAft>
              <a:buNone/>
            </a:pPr>
            <a:r>
              <a:rPr lang="en-GB" sz="1600">
                <a:solidFill>
                  <a:schemeClr val="dk1"/>
                </a:solidFill>
                <a:latin typeface="Poppins"/>
                <a:ea typeface="Poppins"/>
                <a:cs typeface="Poppins"/>
                <a:sym typeface="Poppins"/>
              </a:rPr>
              <a:t>“Disability is an umbrella term, covering impairments, activity limitations, and participation restrictions. An impairment is a problem in body function or structure; an activity limitation is a difficulty encountered by an individual in executing a task or action; while a participation restriction is a problem experienced by an individual in involvement in life situations.”</a:t>
            </a:r>
            <a:endParaRPr sz="1600">
              <a:solidFill>
                <a:schemeClr val="dk1"/>
              </a:solidFill>
              <a:latin typeface="Poppins"/>
              <a:ea typeface="Poppins"/>
              <a:cs typeface="Poppins"/>
              <a:sym typeface="Poppins"/>
            </a:endParaRPr>
          </a:p>
          <a:p>
            <a:pPr indent="0" lvl="0" marL="0" marR="190500" rtl="0" algn="l">
              <a:spcBef>
                <a:spcPts val="0"/>
              </a:spcBef>
              <a:spcAft>
                <a:spcPts val="0"/>
              </a:spcAft>
              <a:buNone/>
            </a:pPr>
            <a:r>
              <a:rPr i="1" lang="en-GB" sz="1000">
                <a:solidFill>
                  <a:srgbClr val="FFD966"/>
                </a:solidFill>
                <a:latin typeface="Poppins"/>
                <a:ea typeface="Poppins"/>
                <a:cs typeface="Poppins"/>
                <a:sym typeface="Poppins"/>
              </a:rPr>
              <a:t>World Health Organisation</a:t>
            </a:r>
            <a:endParaRPr>
              <a:solidFill>
                <a:srgbClr val="FFD966"/>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 name="Shape 50"/>
        <p:cNvGrpSpPr/>
        <p:nvPr/>
      </p:nvGrpSpPr>
      <p:grpSpPr>
        <a:xfrm>
          <a:off x="0" y="0"/>
          <a:ext cx="0" cy="0"/>
          <a:chOff x="0" y="0"/>
          <a:chExt cx="0" cy="0"/>
        </a:xfrm>
      </p:grpSpPr>
      <p:sp>
        <p:nvSpPr>
          <p:cNvPr id="51" name="Google Shape;51;p9"/>
          <p:cNvSpPr txBox="1"/>
          <p:nvPr>
            <p:ph type="title"/>
          </p:nvPr>
        </p:nvSpPr>
        <p:spPr>
          <a:xfrm>
            <a:off x="313075" y="277025"/>
            <a:ext cx="80043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Permanent, temporary and situational impairments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52" name="Google Shape;52;p9"/>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Touch</a:t>
            </a:r>
            <a:endParaRPr/>
          </a:p>
        </p:txBody>
      </p:sp>
      <p:pic>
        <p:nvPicPr>
          <p:cNvPr id="53" name="Google Shape;53;p9"/>
          <p:cNvPicPr preferRelativeResize="0"/>
          <p:nvPr/>
        </p:nvPicPr>
        <p:blipFill rotWithShape="1">
          <a:blip r:embed="rId3">
            <a:alphaModFix/>
          </a:blip>
          <a:srcRect b="2818" l="0" r="0" t="0"/>
          <a:stretch/>
        </p:blipFill>
        <p:spPr>
          <a:xfrm>
            <a:off x="406500" y="1721876"/>
            <a:ext cx="2602200" cy="1645200"/>
          </a:xfrm>
          <a:prstGeom prst="roundRect">
            <a:avLst>
              <a:gd fmla="val 8155" name="adj"/>
            </a:avLst>
          </a:prstGeom>
          <a:noFill/>
          <a:ln>
            <a:noFill/>
          </a:ln>
        </p:spPr>
      </p:pic>
      <p:pic>
        <p:nvPicPr>
          <p:cNvPr id="54" name="Google Shape;54;p9"/>
          <p:cNvPicPr preferRelativeResize="0"/>
          <p:nvPr/>
        </p:nvPicPr>
        <p:blipFill rotWithShape="1">
          <a:blip r:embed="rId4">
            <a:alphaModFix/>
          </a:blip>
          <a:srcRect b="0" l="6357" r="10107" t="0"/>
          <a:stretch/>
        </p:blipFill>
        <p:spPr>
          <a:xfrm>
            <a:off x="3118146" y="1721876"/>
            <a:ext cx="2741700" cy="1645200"/>
          </a:xfrm>
          <a:prstGeom prst="roundRect">
            <a:avLst>
              <a:gd fmla="val 6440" name="adj"/>
            </a:avLst>
          </a:prstGeom>
          <a:noFill/>
          <a:ln>
            <a:noFill/>
          </a:ln>
        </p:spPr>
      </p:pic>
      <p:pic>
        <p:nvPicPr>
          <p:cNvPr id="55" name="Google Shape;55;p9"/>
          <p:cNvPicPr preferRelativeResize="0"/>
          <p:nvPr/>
        </p:nvPicPr>
        <p:blipFill rotWithShape="1">
          <a:blip r:embed="rId5">
            <a:alphaModFix/>
          </a:blip>
          <a:srcRect b="8238" l="9575" r="0" t="-387"/>
          <a:stretch/>
        </p:blipFill>
        <p:spPr>
          <a:xfrm flipH="1">
            <a:off x="5969075" y="1721875"/>
            <a:ext cx="2716800" cy="1645200"/>
          </a:xfrm>
          <a:prstGeom prst="roundRect">
            <a:avLst>
              <a:gd fmla="val 3080" name="adj"/>
            </a:avLst>
          </a:prstGeom>
          <a:noFill/>
          <a:ln>
            <a:noFill/>
          </a:ln>
        </p:spPr>
      </p:pic>
      <p:sp>
        <p:nvSpPr>
          <p:cNvPr id="56" name="Google Shape;56;p9"/>
          <p:cNvSpPr txBox="1"/>
          <p:nvPr>
            <p:ph idx="2" type="body"/>
          </p:nvPr>
        </p:nvSpPr>
        <p:spPr>
          <a:xfrm>
            <a:off x="371250" y="3556725"/>
            <a:ext cx="2602200" cy="4785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lang="en-GB">
                <a:solidFill>
                  <a:srgbClr val="FFD966"/>
                </a:solidFill>
              </a:rPr>
              <a:t>Permanent</a:t>
            </a:r>
            <a:endParaRPr>
              <a:solidFill>
                <a:srgbClr val="FFD966"/>
              </a:solidFill>
            </a:endParaRPr>
          </a:p>
        </p:txBody>
      </p:sp>
      <p:sp>
        <p:nvSpPr>
          <p:cNvPr id="57" name="Google Shape;57;p9"/>
          <p:cNvSpPr txBox="1"/>
          <p:nvPr>
            <p:ph idx="2" type="body"/>
          </p:nvPr>
        </p:nvSpPr>
        <p:spPr>
          <a:xfrm>
            <a:off x="3187900" y="3556725"/>
            <a:ext cx="2602200" cy="4785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lang="en-GB">
                <a:solidFill>
                  <a:srgbClr val="FFD966"/>
                </a:solidFill>
              </a:rPr>
              <a:t>Temporary</a:t>
            </a:r>
            <a:endParaRPr>
              <a:solidFill>
                <a:srgbClr val="FFD966"/>
              </a:solidFill>
            </a:endParaRPr>
          </a:p>
        </p:txBody>
      </p:sp>
      <p:sp>
        <p:nvSpPr>
          <p:cNvPr id="58" name="Google Shape;58;p9"/>
          <p:cNvSpPr txBox="1"/>
          <p:nvPr>
            <p:ph idx="2" type="body"/>
          </p:nvPr>
        </p:nvSpPr>
        <p:spPr>
          <a:xfrm>
            <a:off x="6026375" y="3556725"/>
            <a:ext cx="2602200" cy="4785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lang="en-GB">
                <a:solidFill>
                  <a:srgbClr val="FFD966"/>
                </a:solidFill>
              </a:rPr>
              <a:t>Situational</a:t>
            </a:r>
            <a:endParaRPr>
              <a:solidFill>
                <a:srgbClr val="FFD966"/>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 name="Shape 62"/>
        <p:cNvGrpSpPr/>
        <p:nvPr/>
      </p:nvGrpSpPr>
      <p:grpSpPr>
        <a:xfrm>
          <a:off x="0" y="0"/>
          <a:ext cx="0" cy="0"/>
          <a:chOff x="0" y="0"/>
          <a:chExt cx="0" cy="0"/>
        </a:xfrm>
      </p:grpSpPr>
      <p:sp>
        <p:nvSpPr>
          <p:cNvPr id="63" name="Google Shape;63;p10"/>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What is disability?</a:t>
            </a:r>
            <a:endParaRPr/>
          </a:p>
          <a:p>
            <a:pPr indent="0" lvl="0" marL="0" rtl="0" algn="l">
              <a:spcBef>
                <a:spcPts val="0"/>
              </a:spcBef>
              <a:spcAft>
                <a:spcPts val="0"/>
              </a:spcAft>
              <a:buNone/>
            </a:pPr>
            <a:r>
              <a:t/>
            </a:r>
            <a:endParaRPr/>
          </a:p>
        </p:txBody>
      </p:sp>
      <p:sp>
        <p:nvSpPr>
          <p:cNvPr id="64" name="Google Shape;64;p10"/>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Permanent, temporary &amp; situational</a:t>
            </a:r>
            <a:endParaRPr/>
          </a:p>
        </p:txBody>
      </p:sp>
      <p:pic>
        <p:nvPicPr>
          <p:cNvPr id="65" name="Google Shape;65;p10"/>
          <p:cNvPicPr preferRelativeResize="0"/>
          <p:nvPr/>
        </p:nvPicPr>
        <p:blipFill>
          <a:blip r:embed="rId3">
            <a:alphaModFix/>
          </a:blip>
          <a:stretch>
            <a:fillRect/>
          </a:stretch>
        </p:blipFill>
        <p:spPr>
          <a:xfrm>
            <a:off x="3362880" y="1512593"/>
            <a:ext cx="2674200" cy="2235300"/>
          </a:xfrm>
          <a:prstGeom prst="roundRect">
            <a:avLst>
              <a:gd fmla="val 2683" name="adj"/>
            </a:avLst>
          </a:prstGeom>
          <a:noFill/>
          <a:ln>
            <a:noFill/>
          </a:ln>
        </p:spPr>
      </p:pic>
      <p:pic>
        <p:nvPicPr>
          <p:cNvPr id="66" name="Google Shape;66;p10"/>
          <p:cNvPicPr preferRelativeResize="0"/>
          <p:nvPr/>
        </p:nvPicPr>
        <p:blipFill>
          <a:blip r:embed="rId4">
            <a:alphaModFix/>
          </a:blip>
          <a:stretch>
            <a:fillRect/>
          </a:stretch>
        </p:blipFill>
        <p:spPr>
          <a:xfrm>
            <a:off x="421447" y="1481313"/>
            <a:ext cx="2674200" cy="2235300"/>
          </a:xfrm>
          <a:prstGeom prst="roundRect">
            <a:avLst>
              <a:gd fmla="val 1853" name="adj"/>
            </a:avLst>
          </a:prstGeom>
          <a:noFill/>
          <a:ln>
            <a:noFill/>
          </a:ln>
        </p:spPr>
      </p:pic>
      <p:sp>
        <p:nvSpPr>
          <p:cNvPr id="67" name="Google Shape;67;p10"/>
          <p:cNvSpPr txBox="1"/>
          <p:nvPr/>
        </p:nvSpPr>
        <p:spPr>
          <a:xfrm>
            <a:off x="421450" y="3747900"/>
            <a:ext cx="5148300" cy="262800"/>
          </a:xfrm>
          <a:prstGeom prst="rect">
            <a:avLst/>
          </a:prstGeom>
          <a:noFill/>
          <a:ln>
            <a:noFill/>
          </a:ln>
        </p:spPr>
        <p:txBody>
          <a:bodyPr anchorCtr="0" anchor="t" bIns="91425" lIns="91425" spcFirstLastPara="1" rIns="91425" wrap="square" tIns="91425">
            <a:noAutofit/>
          </a:bodyPr>
          <a:lstStyle/>
          <a:p>
            <a:pPr indent="0" lvl="0" marL="0" marR="190500" rtl="0" algn="l">
              <a:lnSpc>
                <a:spcPct val="115000"/>
              </a:lnSpc>
              <a:spcBef>
                <a:spcPts val="0"/>
              </a:spcBef>
              <a:spcAft>
                <a:spcPts val="0"/>
              </a:spcAft>
              <a:buNone/>
            </a:pPr>
            <a:r>
              <a:rPr i="1" lang="en-GB" sz="1000">
                <a:solidFill>
                  <a:srgbClr val="FFD966"/>
                </a:solidFill>
                <a:latin typeface="Poppins"/>
                <a:ea typeface="Poppins"/>
                <a:cs typeface="Poppins"/>
                <a:sym typeface="Poppins"/>
              </a:rPr>
              <a:t>Images from Microsoft Inclusive Design Guide</a:t>
            </a:r>
            <a:endParaRPr>
              <a:solidFill>
                <a:srgbClr val="FFD966"/>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1"/>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Who does it impact?</a:t>
            </a:r>
            <a:endParaRPr/>
          </a:p>
        </p:txBody>
      </p:sp>
      <p:sp>
        <p:nvSpPr>
          <p:cNvPr id="73" name="Google Shape;73;p11"/>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Impairments </a:t>
            </a:r>
            <a:endParaRPr/>
          </a:p>
        </p:txBody>
      </p:sp>
      <p:sp>
        <p:nvSpPr>
          <p:cNvPr id="74" name="Google Shape;74;p11"/>
          <p:cNvSpPr txBox="1"/>
          <p:nvPr>
            <p:ph idx="2" type="body"/>
          </p:nvPr>
        </p:nvSpPr>
        <p:spPr>
          <a:xfrm>
            <a:off x="1875150" y="1512600"/>
            <a:ext cx="5429700" cy="4593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Visual</a:t>
            </a:r>
            <a:endParaRPr/>
          </a:p>
        </p:txBody>
      </p:sp>
      <p:pic>
        <p:nvPicPr>
          <p:cNvPr id="75" name="Google Shape;75;p11"/>
          <p:cNvPicPr preferRelativeResize="0"/>
          <p:nvPr/>
        </p:nvPicPr>
        <p:blipFill>
          <a:blip r:embed="rId3">
            <a:alphaModFix/>
          </a:blip>
          <a:stretch>
            <a:fillRect/>
          </a:stretch>
        </p:blipFill>
        <p:spPr>
          <a:xfrm>
            <a:off x="1113143" y="1481325"/>
            <a:ext cx="524220" cy="524216"/>
          </a:xfrm>
          <a:prstGeom prst="rect">
            <a:avLst/>
          </a:prstGeom>
          <a:noFill/>
          <a:ln>
            <a:noFill/>
          </a:ln>
        </p:spPr>
      </p:pic>
      <p:pic>
        <p:nvPicPr>
          <p:cNvPr id="76" name="Google Shape;76;p11"/>
          <p:cNvPicPr preferRelativeResize="0"/>
          <p:nvPr/>
        </p:nvPicPr>
        <p:blipFill>
          <a:blip r:embed="rId4">
            <a:alphaModFix/>
          </a:blip>
          <a:stretch>
            <a:fillRect/>
          </a:stretch>
        </p:blipFill>
        <p:spPr>
          <a:xfrm>
            <a:off x="1128429" y="3392807"/>
            <a:ext cx="493687" cy="493704"/>
          </a:xfrm>
          <a:prstGeom prst="rect">
            <a:avLst/>
          </a:prstGeom>
          <a:noFill/>
          <a:ln>
            <a:noFill/>
          </a:ln>
        </p:spPr>
      </p:pic>
      <p:pic>
        <p:nvPicPr>
          <p:cNvPr id="77" name="Google Shape;77;p11"/>
          <p:cNvPicPr preferRelativeResize="0"/>
          <p:nvPr/>
        </p:nvPicPr>
        <p:blipFill>
          <a:blip r:embed="rId5">
            <a:alphaModFix/>
          </a:blip>
          <a:stretch>
            <a:fillRect/>
          </a:stretch>
        </p:blipFill>
        <p:spPr>
          <a:xfrm>
            <a:off x="1145573" y="4096428"/>
            <a:ext cx="459401" cy="459397"/>
          </a:xfrm>
          <a:prstGeom prst="rect">
            <a:avLst/>
          </a:prstGeom>
          <a:noFill/>
          <a:ln>
            <a:noFill/>
          </a:ln>
        </p:spPr>
      </p:pic>
      <p:pic>
        <p:nvPicPr>
          <p:cNvPr id="78" name="Google Shape;78;p11"/>
          <p:cNvPicPr preferRelativeResize="0"/>
          <p:nvPr/>
        </p:nvPicPr>
        <p:blipFill>
          <a:blip r:embed="rId6">
            <a:alphaModFix/>
          </a:blip>
          <a:stretch>
            <a:fillRect/>
          </a:stretch>
        </p:blipFill>
        <p:spPr>
          <a:xfrm>
            <a:off x="1066538" y="2685721"/>
            <a:ext cx="617471" cy="563766"/>
          </a:xfrm>
          <a:prstGeom prst="rect">
            <a:avLst/>
          </a:prstGeom>
          <a:noFill/>
          <a:ln>
            <a:noFill/>
          </a:ln>
        </p:spPr>
      </p:pic>
      <p:pic>
        <p:nvPicPr>
          <p:cNvPr id="79" name="Google Shape;79;p11"/>
          <p:cNvPicPr preferRelativeResize="0"/>
          <p:nvPr/>
        </p:nvPicPr>
        <p:blipFill>
          <a:blip r:embed="rId7">
            <a:alphaModFix/>
          </a:blip>
          <a:stretch>
            <a:fillRect/>
          </a:stretch>
        </p:blipFill>
        <p:spPr>
          <a:xfrm>
            <a:off x="1066500" y="2067937"/>
            <a:ext cx="617471" cy="524212"/>
          </a:xfrm>
          <a:prstGeom prst="rect">
            <a:avLst/>
          </a:prstGeom>
          <a:noFill/>
          <a:ln>
            <a:noFill/>
          </a:ln>
        </p:spPr>
      </p:pic>
      <p:sp>
        <p:nvSpPr>
          <p:cNvPr id="80" name="Google Shape;80;p11"/>
          <p:cNvSpPr txBox="1"/>
          <p:nvPr>
            <p:ph idx="2" type="body"/>
          </p:nvPr>
        </p:nvSpPr>
        <p:spPr>
          <a:xfrm>
            <a:off x="1875275" y="2102525"/>
            <a:ext cx="5429700" cy="4593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Auditory</a:t>
            </a:r>
            <a:endParaRPr/>
          </a:p>
        </p:txBody>
      </p:sp>
      <p:sp>
        <p:nvSpPr>
          <p:cNvPr id="81" name="Google Shape;81;p11"/>
          <p:cNvSpPr txBox="1"/>
          <p:nvPr>
            <p:ph idx="2" type="body"/>
          </p:nvPr>
        </p:nvSpPr>
        <p:spPr>
          <a:xfrm>
            <a:off x="1855925" y="2774875"/>
            <a:ext cx="5468400" cy="4593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Physical </a:t>
            </a:r>
            <a:endParaRPr/>
          </a:p>
        </p:txBody>
      </p:sp>
      <p:sp>
        <p:nvSpPr>
          <p:cNvPr id="82" name="Google Shape;82;p11"/>
          <p:cNvSpPr txBox="1"/>
          <p:nvPr>
            <p:ph idx="2" type="body"/>
          </p:nvPr>
        </p:nvSpPr>
        <p:spPr>
          <a:xfrm>
            <a:off x="1875150" y="3410000"/>
            <a:ext cx="5529000" cy="4593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Speech</a:t>
            </a:r>
            <a:endParaRPr/>
          </a:p>
        </p:txBody>
      </p:sp>
      <p:sp>
        <p:nvSpPr>
          <p:cNvPr id="83" name="Google Shape;83;p11"/>
          <p:cNvSpPr txBox="1"/>
          <p:nvPr>
            <p:ph idx="2" type="body"/>
          </p:nvPr>
        </p:nvSpPr>
        <p:spPr>
          <a:xfrm>
            <a:off x="1875275" y="4096475"/>
            <a:ext cx="5429700" cy="4593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Cognitive, learning and neurological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Google Shape;88;p12"/>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How does accessibility impact </a:t>
            </a:r>
            <a:r>
              <a:rPr lang="en-GB"/>
              <a:t>someone's</a:t>
            </a:r>
            <a:r>
              <a:rPr lang="en-GB"/>
              <a:t> life?</a:t>
            </a:r>
            <a:endParaRPr/>
          </a:p>
        </p:txBody>
      </p:sp>
      <p:sp>
        <p:nvSpPr>
          <p:cNvPr id="89" name="Google Shape;89;p12"/>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Access by Chris Higgins</a:t>
            </a:r>
            <a:endParaRPr/>
          </a:p>
          <a:p>
            <a:pPr indent="0" lvl="0" marL="0" rtl="0" algn="l">
              <a:spcBef>
                <a:spcPts val="1600"/>
              </a:spcBef>
              <a:spcAft>
                <a:spcPts val="1600"/>
              </a:spcAft>
              <a:buNone/>
            </a:pPr>
            <a:r>
              <a:t/>
            </a:r>
            <a:endParaRPr/>
          </a:p>
        </p:txBody>
      </p:sp>
      <p:pic>
        <p:nvPicPr>
          <p:cNvPr id="90" name="Google Shape;90;p12" title="access-720p.mp4">
            <a:hlinkClick r:id="rId3"/>
          </p:cNvPr>
          <p:cNvPicPr preferRelativeResize="0"/>
          <p:nvPr/>
        </p:nvPicPr>
        <p:blipFill>
          <a:blip r:embed="rId4">
            <a:alphaModFix/>
          </a:blip>
          <a:stretch>
            <a:fillRect/>
          </a:stretch>
        </p:blipFill>
        <p:spPr>
          <a:xfrm>
            <a:off x="2374425" y="1481325"/>
            <a:ext cx="4395150" cy="32963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sp>
        <p:nvSpPr>
          <p:cNvPr id="95" name="Google Shape;95;p13"/>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How do people with disabilities use the internet?</a:t>
            </a:r>
            <a:endParaRPr/>
          </a:p>
        </p:txBody>
      </p:sp>
      <p:sp>
        <p:nvSpPr>
          <p:cNvPr id="96" name="Google Shape;96;p13"/>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Visual impairments</a:t>
            </a:r>
            <a:r>
              <a:rPr lang="en-GB"/>
              <a:t> </a:t>
            </a:r>
            <a:endParaRPr/>
          </a:p>
        </p:txBody>
      </p:sp>
      <p:sp>
        <p:nvSpPr>
          <p:cNvPr id="97" name="Google Shape;97;p13"/>
          <p:cNvSpPr txBox="1"/>
          <p:nvPr>
            <p:ph idx="2" type="body"/>
          </p:nvPr>
        </p:nvSpPr>
        <p:spPr>
          <a:xfrm>
            <a:off x="313075" y="1512600"/>
            <a:ext cx="6977400" cy="9981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lang="en-GB"/>
              <a:t>Colour blindness</a:t>
            </a:r>
            <a:endParaRPr/>
          </a:p>
          <a:p>
            <a:pPr indent="-330200" lvl="0" marL="457200" rtl="0" algn="l">
              <a:spcBef>
                <a:spcPts val="0"/>
              </a:spcBef>
              <a:spcAft>
                <a:spcPts val="0"/>
              </a:spcAft>
              <a:buSzPts val="1600"/>
              <a:buChar char="●"/>
            </a:pPr>
            <a:r>
              <a:rPr lang="en-GB"/>
              <a:t>Low-vision or partial sight</a:t>
            </a:r>
            <a:endParaRPr/>
          </a:p>
          <a:p>
            <a:pPr indent="-330200" lvl="0" marL="457200" rtl="0" algn="l">
              <a:spcBef>
                <a:spcPts val="0"/>
              </a:spcBef>
              <a:spcAft>
                <a:spcPts val="0"/>
              </a:spcAft>
              <a:buSzPts val="1600"/>
              <a:buChar char="●"/>
            </a:pPr>
            <a:r>
              <a:rPr lang="en-GB"/>
              <a:t>Blindness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14"/>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How do people with disabilities use the internet?</a:t>
            </a:r>
            <a:endParaRPr/>
          </a:p>
        </p:txBody>
      </p:sp>
      <p:sp>
        <p:nvSpPr>
          <p:cNvPr id="103" name="Google Shape;103;p14"/>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Auditory impairments</a:t>
            </a:r>
            <a:endParaRPr/>
          </a:p>
        </p:txBody>
      </p:sp>
      <p:sp>
        <p:nvSpPr>
          <p:cNvPr id="104" name="Google Shape;104;p14"/>
          <p:cNvSpPr txBox="1"/>
          <p:nvPr>
            <p:ph idx="2" type="body"/>
          </p:nvPr>
        </p:nvSpPr>
        <p:spPr>
          <a:xfrm>
            <a:off x="313075" y="1512600"/>
            <a:ext cx="6977400" cy="10497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lang="en-GB"/>
              <a:t>Hard of hearing</a:t>
            </a:r>
            <a:endParaRPr/>
          </a:p>
          <a:p>
            <a:pPr indent="-330200" lvl="0" marL="457200" rtl="0" algn="l">
              <a:spcBef>
                <a:spcPts val="0"/>
              </a:spcBef>
              <a:spcAft>
                <a:spcPts val="0"/>
              </a:spcAft>
              <a:buSzPts val="1600"/>
              <a:buChar char="●"/>
            </a:pPr>
            <a:r>
              <a:rPr lang="en-GB"/>
              <a:t>Deafness</a:t>
            </a:r>
            <a:endParaRPr/>
          </a:p>
          <a:p>
            <a:pPr indent="-330200" lvl="0" marL="457200" rtl="0" algn="l">
              <a:spcBef>
                <a:spcPts val="0"/>
              </a:spcBef>
              <a:spcAft>
                <a:spcPts val="0"/>
              </a:spcAft>
              <a:buSzPts val="1600"/>
              <a:buChar char="●"/>
            </a:pPr>
            <a:r>
              <a:rPr lang="en-GB"/>
              <a:t>Deaf-blindness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Zoonou">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