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Roboto"/>
      <p:regular r:id="rId25"/>
      <p:bold r:id="rId26"/>
      <p:italic r:id="rId27"/>
      <p:boldItalic r:id="rId28"/>
    </p:embeddedFont>
    <p:embeddedFont>
      <p:font typeface="Poppins"/>
      <p:regular r:id="rId29"/>
      <p:bold r:id="rId30"/>
      <p:italic r:id="rId31"/>
      <p:boldItalic r:id="rId32"/>
    </p:embeddedFont>
    <p:embeddedFont>
      <p:font typeface="Poppins Medium"/>
      <p:regular r:id="rId33"/>
      <p:bold r:id="rId34"/>
      <p:italic r:id="rId35"/>
      <p:boldItalic r:id="rId36"/>
    </p:embeddedFont>
    <p:embeddedFont>
      <p:font typeface="Poppins SemiBold"/>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772">
          <p15:clr>
            <a:srgbClr val="9AA0A6"/>
          </p15:clr>
        </p15:guide>
        <p15:guide id="2" orient="horz" pos="964">
          <p15:clr>
            <a:srgbClr val="9AA0A6"/>
          </p15:clr>
        </p15:guide>
        <p15:guide id="3" orient="horz" pos="828">
          <p15:clr>
            <a:srgbClr val="9AA0A6"/>
          </p15:clr>
        </p15:guide>
        <p15:guide id="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3772"/>
        <p:guide pos="964" orient="horz"/>
        <p:guide pos="828" orient="horz"/>
        <p:guide/>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oppinsSemiBold-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oppins-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Poppins-italic.fntdata"/><Relationship Id="rId30" Type="http://schemas.openxmlformats.org/officeDocument/2006/relationships/font" Target="fonts/Poppins-bold.fntdata"/><Relationship Id="rId11" Type="http://schemas.openxmlformats.org/officeDocument/2006/relationships/slide" Target="slides/slide6.xml"/><Relationship Id="rId33" Type="http://schemas.openxmlformats.org/officeDocument/2006/relationships/font" Target="fonts/PoppinsMedium-regular.fntdata"/><Relationship Id="rId10" Type="http://schemas.openxmlformats.org/officeDocument/2006/relationships/slide" Target="slides/slide5.xml"/><Relationship Id="rId32" Type="http://schemas.openxmlformats.org/officeDocument/2006/relationships/font" Target="fonts/Poppins-boldItalic.fntdata"/><Relationship Id="rId13" Type="http://schemas.openxmlformats.org/officeDocument/2006/relationships/slide" Target="slides/slide8.xml"/><Relationship Id="rId35" Type="http://schemas.openxmlformats.org/officeDocument/2006/relationships/font" Target="fonts/PoppinsMedium-italic.fntdata"/><Relationship Id="rId12" Type="http://schemas.openxmlformats.org/officeDocument/2006/relationships/slide" Target="slides/slide7.xml"/><Relationship Id="rId34" Type="http://schemas.openxmlformats.org/officeDocument/2006/relationships/font" Target="fonts/PoppinsMedium-bold.fntdata"/><Relationship Id="rId15" Type="http://schemas.openxmlformats.org/officeDocument/2006/relationships/slide" Target="slides/slide10.xml"/><Relationship Id="rId37" Type="http://schemas.openxmlformats.org/officeDocument/2006/relationships/font" Target="fonts/PoppinsSemiBold-regular.fntdata"/><Relationship Id="rId14" Type="http://schemas.openxmlformats.org/officeDocument/2006/relationships/slide" Target="slides/slide9.xml"/><Relationship Id="rId36" Type="http://schemas.openxmlformats.org/officeDocument/2006/relationships/font" Target="fonts/PoppinsMedium-boldItalic.fntdata"/><Relationship Id="rId17" Type="http://schemas.openxmlformats.org/officeDocument/2006/relationships/slide" Target="slides/slide12.xml"/><Relationship Id="rId39" Type="http://schemas.openxmlformats.org/officeDocument/2006/relationships/font" Target="fonts/PoppinsSemiBold-italic.fntdata"/><Relationship Id="rId16" Type="http://schemas.openxmlformats.org/officeDocument/2006/relationships/slide" Target="slides/slide11.xml"/><Relationship Id="rId38" Type="http://schemas.openxmlformats.org/officeDocument/2006/relationships/font" Target="fonts/PoppinsSemiBold-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bbc.com/news/uk-wales-49008538" TargetMode="External"/><Relationship Id="rId3" Type="http://schemas.openxmlformats.org/officeDocument/2006/relationships/hyperlink" Target="https://archive.triblive.com/news/mother-attended-every-college-class-with-disabled-son-who-graduated-from-duquesne-university-2/" TargetMode="External"/><Relationship Id="rId4" Type="http://schemas.openxmlformats.org/officeDocument/2006/relationships/hyperlink" Target="https://www.today.com/food/fast-food-employee-feeds-man-disability-moving-video-t126909"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37" name="Google Shape;3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7ecf3535c9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7ecf3535c9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a:solidFill>
                  <a:srgbClr val="333333"/>
                </a:solidFill>
              </a:rPr>
              <a:t>Accessibility is…</a:t>
            </a:r>
            <a:endParaRPr>
              <a:solidFill>
                <a:srgbClr val="333333"/>
              </a:solidFill>
            </a:endParaRPr>
          </a:p>
          <a:p>
            <a:pPr indent="-298450" lvl="0" marL="914400" rtl="0" algn="l">
              <a:lnSpc>
                <a:spcPct val="115000"/>
              </a:lnSpc>
              <a:spcBef>
                <a:spcPts val="0"/>
              </a:spcBef>
              <a:spcAft>
                <a:spcPts val="0"/>
              </a:spcAft>
              <a:buClr>
                <a:srgbClr val="333333"/>
              </a:buClr>
              <a:buSzPts val="1100"/>
              <a:buChar char="●"/>
            </a:pPr>
            <a:r>
              <a:rPr lang="en-GB">
                <a:solidFill>
                  <a:srgbClr val="333333"/>
                </a:solidFill>
              </a:rPr>
              <a:t>ensures that users can perceive, understand, navigate, interact and contribute to the Web</a:t>
            </a:r>
            <a:endParaRPr>
              <a:solidFill>
                <a:srgbClr val="333333"/>
              </a:solidFill>
            </a:endParaRPr>
          </a:p>
          <a:p>
            <a:pPr indent="-298450" lvl="0" marL="914400" rtl="0" algn="l">
              <a:lnSpc>
                <a:spcPct val="115000"/>
              </a:lnSpc>
              <a:spcBef>
                <a:spcPts val="0"/>
              </a:spcBef>
              <a:spcAft>
                <a:spcPts val="0"/>
              </a:spcAft>
              <a:buClr>
                <a:srgbClr val="333333"/>
              </a:buClr>
              <a:buSzPts val="1100"/>
              <a:buChar char="●"/>
            </a:pPr>
            <a:r>
              <a:rPr lang="en-GB">
                <a:solidFill>
                  <a:srgbClr val="333333"/>
                </a:solidFill>
              </a:rPr>
              <a:t>Commonly shortened to A11y, with the number 11 representing the 11 letters missing between the A and y</a:t>
            </a:r>
            <a:endParaRPr>
              <a:solidFill>
                <a:srgbClr val="333333"/>
              </a:solidFill>
            </a:endParaRPr>
          </a:p>
          <a:p>
            <a:pPr indent="-298450" lvl="0" marL="914400" rtl="0" algn="l">
              <a:lnSpc>
                <a:spcPct val="115000"/>
              </a:lnSpc>
              <a:spcBef>
                <a:spcPts val="0"/>
              </a:spcBef>
              <a:spcAft>
                <a:spcPts val="0"/>
              </a:spcAft>
              <a:buClr>
                <a:srgbClr val="333333"/>
              </a:buClr>
              <a:buSzPts val="1100"/>
              <a:buChar char="●"/>
            </a:pPr>
            <a:r>
              <a:rPr lang="en-GB">
                <a:solidFill>
                  <a:srgbClr val="333333"/>
                </a:solidFill>
              </a:rPr>
              <a:t>Benefits everyone</a:t>
            </a:r>
            <a:endParaRPr>
              <a:solidFill>
                <a:srgbClr val="333333"/>
              </a:solidFill>
            </a:endParaRPr>
          </a:p>
          <a:p>
            <a:pPr indent="-298450" lvl="0" marL="914400" rtl="0" algn="l">
              <a:lnSpc>
                <a:spcPct val="115000"/>
              </a:lnSpc>
              <a:spcBef>
                <a:spcPts val="0"/>
              </a:spcBef>
              <a:spcAft>
                <a:spcPts val="0"/>
              </a:spcAft>
              <a:buClr>
                <a:srgbClr val="333333"/>
              </a:buClr>
              <a:buSzPts val="1100"/>
              <a:buChar char="●"/>
            </a:pPr>
            <a:r>
              <a:rPr lang="en-GB">
                <a:solidFill>
                  <a:srgbClr val="333333"/>
                </a:solidFill>
              </a:rPr>
              <a:t>Meets recognised standards - WCAG 2.1 or Section 508</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6b9d9b5c6f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6b9d9b5c6f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7ecf3535c9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7ecf3535c9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914400" rtl="0" algn="l">
              <a:lnSpc>
                <a:spcPct val="115000"/>
              </a:lnSpc>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6b9d9b5c6f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6b9d9b5c6f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a:solidFill>
                  <a:srgbClr val="131529"/>
                </a:solidFill>
              </a:rPr>
              <a:t>Business benefits</a:t>
            </a:r>
            <a:r>
              <a:rPr lang="en-GB">
                <a:solidFill>
                  <a:srgbClr val="131529"/>
                </a:solidFill>
              </a:rPr>
              <a:t> </a:t>
            </a:r>
            <a:endParaRPr>
              <a:solidFill>
                <a:srgbClr val="131529"/>
              </a:solidFill>
            </a:endParaRPr>
          </a:p>
          <a:p>
            <a:pPr indent="-298450" lvl="0" marL="914400" rtl="0" algn="l">
              <a:lnSpc>
                <a:spcPct val="115000"/>
              </a:lnSpc>
              <a:spcBef>
                <a:spcPts val="0"/>
              </a:spcBef>
              <a:spcAft>
                <a:spcPts val="0"/>
              </a:spcAft>
              <a:buClr>
                <a:srgbClr val="333333"/>
              </a:buClr>
              <a:buSzPts val="1100"/>
              <a:buChar char="●"/>
            </a:pPr>
            <a:r>
              <a:rPr lang="en-GB">
                <a:solidFill>
                  <a:srgbClr val="131529"/>
                </a:solidFill>
              </a:rPr>
              <a:t>Over 13.9 million people living with a disability in the UK</a:t>
            </a:r>
            <a:endParaRPr>
              <a:solidFill>
                <a:srgbClr val="131529"/>
              </a:solidFill>
            </a:endParaRPr>
          </a:p>
          <a:p>
            <a:pPr indent="-298450" lvl="0" marL="914400" rtl="0" algn="l">
              <a:lnSpc>
                <a:spcPct val="115000"/>
              </a:lnSpc>
              <a:spcBef>
                <a:spcPts val="0"/>
              </a:spcBef>
              <a:spcAft>
                <a:spcPts val="0"/>
              </a:spcAft>
              <a:buClr>
                <a:srgbClr val="333333"/>
              </a:buClr>
              <a:buSzPts val="1100"/>
              <a:buChar char="●"/>
            </a:pPr>
            <a:r>
              <a:rPr lang="en-GB">
                <a:solidFill>
                  <a:srgbClr val="131529"/>
                </a:solidFill>
              </a:rPr>
              <a:t>Access to the the purple pound, in 2016 it was estimated that there are 6.1 million disabled internet users within the UK, with a spending power of £16.55 billion.*</a:t>
            </a:r>
            <a:endParaRPr>
              <a:solidFill>
                <a:srgbClr val="131529"/>
              </a:solidFill>
            </a:endParaRPr>
          </a:p>
          <a:p>
            <a:pPr indent="-298450" lvl="0" marL="914400" rtl="0" algn="l">
              <a:lnSpc>
                <a:spcPct val="115000"/>
              </a:lnSpc>
              <a:spcBef>
                <a:spcPts val="0"/>
              </a:spcBef>
              <a:spcAft>
                <a:spcPts val="0"/>
              </a:spcAft>
              <a:buClr>
                <a:srgbClr val="333333"/>
              </a:buClr>
              <a:buSzPts val="1100"/>
              <a:buChar char="●"/>
            </a:pPr>
            <a:r>
              <a:rPr lang="en-GB">
                <a:solidFill>
                  <a:srgbClr val="131529"/>
                </a:solidFill>
              </a:rPr>
              <a:t>Click-Away pound survey 2019 survey has just closed and the results are expected later this year</a:t>
            </a:r>
            <a:endParaRPr>
              <a:solidFill>
                <a:srgbClr val="131529"/>
              </a:solidFill>
            </a:endParaRPr>
          </a:p>
          <a:p>
            <a:pPr indent="0" lvl="0" marL="0" rtl="0" algn="l">
              <a:lnSpc>
                <a:spcPct val="115000"/>
              </a:lnSpc>
              <a:spcBef>
                <a:spcPts val="0"/>
              </a:spcBef>
              <a:spcAft>
                <a:spcPts val="0"/>
              </a:spcAft>
              <a:buNone/>
            </a:pPr>
            <a:r>
              <a:t/>
            </a:r>
            <a:endParaRPr>
              <a:solidFill>
                <a:srgbClr val="131529"/>
              </a:solidFill>
            </a:endParaRPr>
          </a:p>
          <a:p>
            <a:pPr indent="0" lvl="0" marL="0" rtl="0" algn="l">
              <a:lnSpc>
                <a:spcPct val="115000"/>
              </a:lnSpc>
              <a:spcBef>
                <a:spcPts val="0"/>
              </a:spcBef>
              <a:spcAft>
                <a:spcPts val="0"/>
              </a:spcAft>
              <a:buNone/>
            </a:pPr>
            <a:r>
              <a:rPr b="1" lang="en-GB">
                <a:solidFill>
                  <a:srgbClr val="131529"/>
                </a:solidFill>
              </a:rPr>
              <a:t>Corporate and Social Responsibility</a:t>
            </a:r>
            <a:endParaRPr b="1">
              <a:solidFill>
                <a:srgbClr val="131529"/>
              </a:solidFill>
            </a:endParaRPr>
          </a:p>
          <a:p>
            <a:pPr indent="-298450" lvl="0" marL="457200" rtl="0" algn="l">
              <a:lnSpc>
                <a:spcPct val="115000"/>
              </a:lnSpc>
              <a:spcBef>
                <a:spcPts val="0"/>
              </a:spcBef>
              <a:spcAft>
                <a:spcPts val="0"/>
              </a:spcAft>
              <a:buClr>
                <a:srgbClr val="131529"/>
              </a:buClr>
              <a:buSzPts val="1100"/>
              <a:buChar char="●"/>
            </a:pPr>
            <a:r>
              <a:rPr lang="en-GB">
                <a:solidFill>
                  <a:srgbClr val="131529"/>
                </a:solidFill>
              </a:rPr>
              <a:t>Dominos Pizza</a:t>
            </a:r>
            <a:endParaRPr>
              <a:solidFill>
                <a:srgbClr val="131529"/>
              </a:solidFill>
            </a:endParaRPr>
          </a:p>
          <a:p>
            <a:pPr indent="-298450" lvl="0" marL="457200" rtl="0" algn="l">
              <a:lnSpc>
                <a:spcPct val="115000"/>
              </a:lnSpc>
              <a:spcBef>
                <a:spcPts val="0"/>
              </a:spcBef>
              <a:spcAft>
                <a:spcPts val="0"/>
              </a:spcAft>
              <a:buClr>
                <a:srgbClr val="131529"/>
              </a:buClr>
              <a:buSzPts val="1100"/>
              <a:buChar char="●"/>
            </a:pPr>
            <a:r>
              <a:rPr lang="en-GB">
                <a:solidFill>
                  <a:srgbClr val="131529"/>
                </a:solidFill>
              </a:rPr>
              <a:t>Independence</a:t>
            </a:r>
            <a:endParaRPr>
              <a:solidFill>
                <a:srgbClr val="131529"/>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6b9d9b5c6f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6b9d9b5c6f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4325" lvl="0" marL="914400" rtl="0" algn="l">
              <a:lnSpc>
                <a:spcPct val="115000"/>
              </a:lnSpc>
              <a:spcBef>
                <a:spcPts val="0"/>
              </a:spcBef>
              <a:spcAft>
                <a:spcPts val="0"/>
              </a:spcAft>
              <a:buClr>
                <a:srgbClr val="333333"/>
              </a:buClr>
              <a:buSzPts val="1350"/>
              <a:buFont typeface="Georgia"/>
              <a:buChar char="●"/>
            </a:pPr>
            <a:r>
              <a:rPr lang="en-GB" sz="1350">
                <a:solidFill>
                  <a:srgbClr val="333333"/>
                </a:solidFill>
                <a:highlight>
                  <a:srgbClr val="FCFCFC"/>
                </a:highlight>
                <a:latin typeface="Georgia"/>
                <a:ea typeface="Georgia"/>
                <a:cs typeface="Georgia"/>
                <a:sym typeface="Georgia"/>
              </a:rPr>
              <a:t>News stories about </a:t>
            </a:r>
            <a:r>
              <a:rPr lang="en-GB" sz="1350">
                <a:solidFill>
                  <a:srgbClr val="003891"/>
                </a:solidFill>
                <a:highlight>
                  <a:srgbClr val="FCFCFC"/>
                </a:highlight>
                <a:uFill>
                  <a:noFill/>
                </a:uFill>
                <a:latin typeface="Georgia"/>
                <a:ea typeface="Georgia"/>
                <a:cs typeface="Georgia"/>
                <a:sym typeface="Georgia"/>
                <a:hlinkClick r:id="rId2"/>
              </a:rPr>
              <a:t>a student with Down Syndrome being elected Prom King or Queen</a:t>
            </a:r>
            <a:r>
              <a:rPr lang="en-GB" sz="1350">
                <a:solidFill>
                  <a:srgbClr val="333333"/>
                </a:solidFill>
                <a:highlight>
                  <a:srgbClr val="FCFCFC"/>
                </a:highlight>
                <a:latin typeface="Georgia"/>
                <a:ea typeface="Georgia"/>
                <a:cs typeface="Georgia"/>
                <a:sym typeface="Georgia"/>
              </a:rPr>
              <a:t>, depicted as an admirable act of charity.</a:t>
            </a:r>
            <a:endParaRPr sz="1350">
              <a:solidFill>
                <a:srgbClr val="333333"/>
              </a:solidFill>
              <a:highlight>
                <a:srgbClr val="FCFCFC"/>
              </a:highlight>
              <a:latin typeface="Georgia"/>
              <a:ea typeface="Georgia"/>
              <a:cs typeface="Georgia"/>
              <a:sym typeface="Georgia"/>
            </a:endParaRPr>
          </a:p>
          <a:p>
            <a:pPr indent="-314325" lvl="0" marL="914400" rtl="0" algn="l">
              <a:lnSpc>
                <a:spcPct val="115000"/>
              </a:lnSpc>
              <a:spcBef>
                <a:spcPts val="0"/>
              </a:spcBef>
              <a:spcAft>
                <a:spcPts val="0"/>
              </a:spcAft>
              <a:buClr>
                <a:srgbClr val="333333"/>
              </a:buClr>
              <a:buSzPts val="1350"/>
              <a:buFont typeface="Georgia"/>
              <a:buChar char="●"/>
            </a:pPr>
            <a:r>
              <a:rPr lang="en-GB" sz="1350">
                <a:solidFill>
                  <a:srgbClr val="333333"/>
                </a:solidFill>
                <a:highlight>
                  <a:srgbClr val="FCFCFC"/>
                </a:highlight>
                <a:latin typeface="Georgia"/>
                <a:ea typeface="Georgia"/>
                <a:cs typeface="Georgia"/>
                <a:sym typeface="Georgia"/>
              </a:rPr>
              <a:t>Profiles of disabled graduates that focus mostly on the sacrifices family members or friends who </a:t>
            </a:r>
            <a:r>
              <a:rPr lang="en-GB" sz="1350">
                <a:solidFill>
                  <a:srgbClr val="003891"/>
                </a:solidFill>
                <a:highlight>
                  <a:srgbClr val="FCFCFC"/>
                </a:highlight>
                <a:uFill>
                  <a:noFill/>
                </a:uFill>
                <a:latin typeface="Georgia"/>
                <a:ea typeface="Georgia"/>
                <a:cs typeface="Georgia"/>
                <a:sym typeface="Georgia"/>
                <a:hlinkClick r:id="rId3"/>
              </a:rPr>
              <a:t>helped them get through school in the absence of personal care or accommodations</a:t>
            </a:r>
            <a:r>
              <a:rPr lang="en-GB" sz="1350">
                <a:solidFill>
                  <a:srgbClr val="333333"/>
                </a:solidFill>
                <a:highlight>
                  <a:srgbClr val="FCFCFC"/>
                </a:highlight>
                <a:latin typeface="Georgia"/>
                <a:ea typeface="Georgia"/>
                <a:cs typeface="Georgia"/>
                <a:sym typeface="Georgia"/>
              </a:rPr>
              <a:t>.</a:t>
            </a:r>
            <a:endParaRPr sz="1350">
              <a:solidFill>
                <a:srgbClr val="333333"/>
              </a:solidFill>
              <a:highlight>
                <a:srgbClr val="FCFCFC"/>
              </a:highlight>
              <a:latin typeface="Georgia"/>
              <a:ea typeface="Georgia"/>
              <a:cs typeface="Georgia"/>
              <a:sym typeface="Georgia"/>
            </a:endParaRPr>
          </a:p>
          <a:p>
            <a:pPr indent="-314325" lvl="0" marL="914400" rtl="0" algn="l">
              <a:lnSpc>
                <a:spcPct val="115000"/>
              </a:lnSpc>
              <a:spcBef>
                <a:spcPts val="0"/>
              </a:spcBef>
              <a:spcAft>
                <a:spcPts val="0"/>
              </a:spcAft>
              <a:buClr>
                <a:srgbClr val="333333"/>
              </a:buClr>
              <a:buSzPts val="1350"/>
              <a:buFont typeface="Georgia"/>
              <a:buChar char="●"/>
            </a:pPr>
            <a:r>
              <a:rPr lang="en-GB" sz="1350">
                <a:solidFill>
                  <a:srgbClr val="333333"/>
                </a:solidFill>
                <a:highlight>
                  <a:srgbClr val="FCFCFC"/>
                </a:highlight>
                <a:latin typeface="Georgia"/>
                <a:ea typeface="Georgia"/>
                <a:cs typeface="Georgia"/>
                <a:sym typeface="Georgia"/>
              </a:rPr>
              <a:t>Video clips of restaurant employees </a:t>
            </a:r>
            <a:r>
              <a:rPr lang="en-GB" sz="1350">
                <a:solidFill>
                  <a:srgbClr val="003891"/>
                </a:solidFill>
                <a:highlight>
                  <a:srgbClr val="FCFCFC"/>
                </a:highlight>
                <a:uFill>
                  <a:noFill/>
                </a:uFill>
                <a:latin typeface="Georgia"/>
                <a:ea typeface="Georgia"/>
                <a:cs typeface="Georgia"/>
                <a:sym typeface="Georgia"/>
                <a:hlinkClick r:id="rId4"/>
              </a:rPr>
              <a:t>helping a disabled customer eat</a:t>
            </a:r>
            <a:r>
              <a:rPr lang="en-GB" sz="1350">
                <a:solidFill>
                  <a:srgbClr val="333333"/>
                </a:solidFill>
                <a:highlight>
                  <a:srgbClr val="FCFCFC"/>
                </a:highlight>
                <a:latin typeface="Georgia"/>
                <a:ea typeface="Georgia"/>
                <a:cs typeface="Georgia"/>
                <a:sym typeface="Georgia"/>
              </a:rPr>
              <a:t>.</a:t>
            </a:r>
            <a:endParaRPr sz="1350">
              <a:solidFill>
                <a:srgbClr val="333333"/>
              </a:solidFill>
              <a:highlight>
                <a:srgbClr val="FCFCFC"/>
              </a:highlight>
              <a:latin typeface="Georgia"/>
              <a:ea typeface="Georgia"/>
              <a:cs typeface="Georgia"/>
              <a:sym typeface="Georgia"/>
            </a:endParaRPr>
          </a:p>
          <a:p>
            <a:pPr indent="0" lvl="0" marL="914400" rtl="0" algn="l">
              <a:spcBef>
                <a:spcPts val="1200"/>
              </a:spcBef>
              <a:spcAft>
                <a:spcPts val="0"/>
              </a:spcAft>
              <a:buNone/>
            </a:pPr>
            <a:r>
              <a:t/>
            </a:r>
            <a:endParaRPr b="1">
              <a:solidFill>
                <a:srgbClr val="131529"/>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73b124b7a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73b124b7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350">
                <a:solidFill>
                  <a:srgbClr val="333333"/>
                </a:solidFill>
                <a:highlight>
                  <a:srgbClr val="FCFCFC"/>
                </a:highlight>
                <a:latin typeface="Georgia"/>
                <a:ea typeface="Georgia"/>
                <a:cs typeface="Georgia"/>
                <a:sym typeface="Georgia"/>
              </a:rPr>
              <a:t>Things like alt text, link names etc have already been covered so these are additional considerations.</a:t>
            </a:r>
            <a:endParaRPr sz="1350">
              <a:solidFill>
                <a:srgbClr val="333333"/>
              </a:solidFill>
              <a:highlight>
                <a:srgbClr val="FCFCFC"/>
              </a:highlight>
              <a:latin typeface="Georgia"/>
              <a:ea typeface="Georgia"/>
              <a:cs typeface="Georgia"/>
              <a:sym typeface="Georgia"/>
            </a:endParaRPr>
          </a:p>
          <a:p>
            <a:pPr indent="0" lvl="0" marL="914400" rtl="0" algn="l">
              <a:spcBef>
                <a:spcPts val="1200"/>
              </a:spcBef>
              <a:spcAft>
                <a:spcPts val="0"/>
              </a:spcAft>
              <a:buNone/>
            </a:pPr>
            <a:r>
              <a:t/>
            </a:r>
            <a:endParaRPr b="1">
              <a:solidFill>
                <a:srgbClr val="131529"/>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73b124b7a0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73b124b7a0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350">
              <a:solidFill>
                <a:srgbClr val="333333"/>
              </a:solidFill>
              <a:highlight>
                <a:srgbClr val="FCFCFC"/>
              </a:highlight>
              <a:latin typeface="Georgia"/>
              <a:ea typeface="Georgia"/>
              <a:cs typeface="Georgia"/>
              <a:sym typeface="Georgia"/>
            </a:endParaRPr>
          </a:p>
          <a:p>
            <a:pPr indent="0" lvl="0" marL="914400" rtl="0" algn="l">
              <a:spcBef>
                <a:spcPts val="1200"/>
              </a:spcBef>
              <a:spcAft>
                <a:spcPts val="0"/>
              </a:spcAft>
              <a:buNone/>
            </a:pPr>
            <a:r>
              <a:t/>
            </a:r>
            <a:endParaRPr b="1">
              <a:solidFill>
                <a:srgbClr val="131529"/>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73b124b7a0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73b124b7a0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350">
              <a:solidFill>
                <a:srgbClr val="333333"/>
              </a:solidFill>
              <a:highlight>
                <a:srgbClr val="FCFCFC"/>
              </a:highlight>
              <a:latin typeface="Georgia"/>
              <a:ea typeface="Georgia"/>
              <a:cs typeface="Georgia"/>
              <a:sym typeface="Georgia"/>
            </a:endParaRPr>
          </a:p>
          <a:p>
            <a:pPr indent="0" lvl="0" marL="0" marR="190500" rtl="0" algn="l">
              <a:lnSpc>
                <a:spcPct val="115000"/>
              </a:lnSpc>
              <a:spcBef>
                <a:spcPts val="1200"/>
              </a:spcBef>
              <a:spcAft>
                <a:spcPts val="0"/>
              </a:spcAft>
              <a:buNone/>
            </a:pPr>
            <a:r>
              <a:rPr lang="en-GB" sz="1600">
                <a:solidFill>
                  <a:schemeClr val="dk1"/>
                </a:solidFill>
                <a:latin typeface="Poppins"/>
                <a:ea typeface="Poppins"/>
                <a:cs typeface="Poppins"/>
                <a:sym typeface="Poppins"/>
              </a:rPr>
              <a:t>So splitting paragraphs over two stacked columns can result in a user becoming lost when content is being announced.</a:t>
            </a:r>
            <a:endParaRPr b="1">
              <a:solidFill>
                <a:srgbClr val="131529"/>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7ed409df77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7ed409df77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g7ed409df77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7ed409df77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 name="Shape 40"/>
        <p:cNvGrpSpPr/>
        <p:nvPr/>
      </p:nvGrpSpPr>
      <p:grpSpPr>
        <a:xfrm>
          <a:off x="0" y="0"/>
          <a:ext cx="0" cy="0"/>
          <a:chOff x="0" y="0"/>
          <a:chExt cx="0" cy="0"/>
        </a:xfrm>
      </p:grpSpPr>
      <p:sp>
        <p:nvSpPr>
          <p:cNvPr id="41" name="Google Shape;41;g6b9d9b5c6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 name="Google Shape;42;g6b9d9b5c6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300"/>
              </a:spcBef>
              <a:spcAft>
                <a:spcPts val="0"/>
              </a:spcAft>
              <a:buNone/>
            </a:pPr>
            <a:r>
              <a:rPr lang="en-GB"/>
              <a:t>What we’re going to be covering</a:t>
            </a:r>
            <a:endParaRPr/>
          </a:p>
          <a:p>
            <a:pPr indent="0" lvl="0" marL="0" rtl="0" algn="l">
              <a:spcBef>
                <a:spcPts val="300"/>
              </a:spcBef>
              <a:spcAft>
                <a:spcPts val="0"/>
              </a:spcAft>
              <a:buNone/>
            </a:pPr>
            <a:r>
              <a:t/>
            </a:r>
            <a:endParaRPr/>
          </a:p>
          <a:p>
            <a:pPr indent="-298450" lvl="0" marL="457200" rtl="0" algn="l">
              <a:spcBef>
                <a:spcPts val="300"/>
              </a:spcBef>
              <a:spcAft>
                <a:spcPts val="0"/>
              </a:spcAft>
              <a:buSzPts val="1100"/>
              <a:buChar char="●"/>
            </a:pPr>
            <a:r>
              <a:rPr lang="en-GB"/>
              <a:t>Understanding web accessibility</a:t>
            </a:r>
            <a:endParaRPr/>
          </a:p>
          <a:p>
            <a:pPr indent="-298450" lvl="0" marL="457200" rtl="0" algn="l">
              <a:spcBef>
                <a:spcPts val="0"/>
              </a:spcBef>
              <a:spcAft>
                <a:spcPts val="0"/>
              </a:spcAft>
              <a:buSzPts val="1100"/>
              <a:buChar char="●"/>
            </a:pPr>
            <a:r>
              <a:rPr lang="en-GB"/>
              <a:t>Accessibility guidelines</a:t>
            </a:r>
            <a:endParaRPr/>
          </a:p>
          <a:p>
            <a:pPr indent="-298450" lvl="0" marL="457200" rtl="0" algn="l">
              <a:spcBef>
                <a:spcPts val="0"/>
              </a:spcBef>
              <a:spcAft>
                <a:spcPts val="0"/>
              </a:spcAft>
              <a:buSzPts val="1100"/>
              <a:buChar char="●"/>
            </a:pPr>
            <a:r>
              <a:rPr lang="en-GB"/>
              <a:t>Core accessibility concepts</a:t>
            </a:r>
            <a:endParaRPr/>
          </a:p>
          <a:p>
            <a:pPr indent="-298450" lvl="0" marL="457200" rtl="0" algn="l">
              <a:spcBef>
                <a:spcPts val="0"/>
              </a:spcBef>
              <a:spcAft>
                <a:spcPts val="0"/>
              </a:spcAft>
              <a:buSzPts val="1100"/>
              <a:buChar char="●"/>
            </a:pPr>
            <a:r>
              <a:rPr lang="en-GB"/>
              <a:t>Assistive technologies</a:t>
            </a:r>
            <a:endParaRPr/>
          </a:p>
          <a:p>
            <a:pPr indent="-298450" lvl="0" marL="457200" rtl="0" algn="l">
              <a:spcBef>
                <a:spcPts val="0"/>
              </a:spcBef>
              <a:spcAft>
                <a:spcPts val="0"/>
              </a:spcAft>
              <a:buSzPts val="1100"/>
              <a:buChar char="●"/>
            </a:pPr>
            <a:r>
              <a:rPr lang="en-GB"/>
              <a:t>Building a culture of accessibility</a:t>
            </a:r>
            <a:endParaRPr/>
          </a:p>
          <a:p>
            <a:pPr indent="-298450" lvl="0" marL="457200" rtl="0" algn="l">
              <a:spcBef>
                <a:spcPts val="0"/>
              </a:spcBef>
              <a:spcAft>
                <a:spcPts val="0"/>
              </a:spcAft>
              <a:buSzPts val="1100"/>
              <a:buChar char="●"/>
            </a:pPr>
            <a:r>
              <a:rPr lang="en-GB"/>
              <a:t>Accessibility focus areas</a:t>
            </a:r>
            <a:endParaRPr/>
          </a:p>
          <a:p>
            <a:pPr indent="-298450" lvl="0" marL="457200" rtl="0" algn="l">
              <a:spcBef>
                <a:spcPts val="0"/>
              </a:spcBef>
              <a:spcAft>
                <a:spcPts val="0"/>
              </a:spcAft>
              <a:buSzPts val="1100"/>
              <a:buChar char="●"/>
            </a:pPr>
            <a:r>
              <a:rPr lang="en-GB"/>
              <a:t>Questions and answers</a:t>
            </a:r>
            <a:endParaRPr/>
          </a:p>
          <a:p>
            <a:pPr indent="0" lvl="0" marL="457200" rtl="0" algn="l">
              <a:spcBef>
                <a:spcPts val="30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 name="Shape 48"/>
        <p:cNvGrpSpPr/>
        <p:nvPr/>
      </p:nvGrpSpPr>
      <p:grpSpPr>
        <a:xfrm>
          <a:off x="0" y="0"/>
          <a:ext cx="0" cy="0"/>
          <a:chOff x="0" y="0"/>
          <a:chExt cx="0" cy="0"/>
        </a:xfrm>
      </p:grpSpPr>
      <p:sp>
        <p:nvSpPr>
          <p:cNvPr id="49" name="Google Shape;49;g6b9d9b5c6f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 name="Google Shape;50;g6b9d9b5c6f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a:t>Social media gives platforms for users to interact with like minded people and share experiences, brands can use these platforms to interact with fans, communities and patrons informing them of events and news they might find interesting.</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lang="en-GB"/>
              <a:t>Social media can also be used to challenge companies about their inclusivity and to make statements that resonate or </a:t>
            </a:r>
            <a:r>
              <a:rPr lang="en-GB"/>
              <a:t>aggravate</a:t>
            </a:r>
            <a:r>
              <a:rPr lang="en-GB"/>
              <a:t> other groups of people</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lang="en-GB"/>
              <a:t>So whether it is talking about the latest star wars film, calling out a train company for not providing an wheelchair accessible service, complaining about your broadband speed or belonging to a community of people with shared experiences, being able to contribute and be present on social media is incredibly important to people with disabilities in 2020</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g6b9d9b5c6f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6b9d9b5c6f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g7ece2214ae_1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7ece2214ae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7ecf3535c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7ecf3535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SzPts val="1100"/>
              <a:buChar char="●"/>
            </a:pPr>
            <a:r>
              <a:rPr lang="en-GB"/>
              <a:t>Unlike twitter, Facebook will attempt to add automatic alternative descriptions to images; however these are not very good and normally require a manual update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7ecf3535c9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7ecf3535c9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a:t>Upto 120 characters per image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7ecf3535c9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7ecf3535c9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SzPts val="1100"/>
              <a:buChar char="●"/>
            </a:pPr>
            <a:r>
              <a:rPr lang="en-GB"/>
              <a:t>While the other three can be done from desktop, this can only be done from your mobile device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6b9d9b5c6f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6b9d9b5c6f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solidFill>
                <a:srgbClr val="333333"/>
              </a:solidFill>
            </a:endParaRPr>
          </a:p>
          <a:p>
            <a:pPr indent="0" lvl="0" marL="914400" rtl="0" algn="l">
              <a:lnSpc>
                <a:spcPct val="115000"/>
              </a:lnSpc>
              <a:spcBef>
                <a:spcPts val="0"/>
              </a:spcBef>
              <a:spcAft>
                <a:spcPts val="0"/>
              </a:spcAft>
              <a:buNone/>
            </a:pPr>
            <a:r>
              <a:t/>
            </a:r>
            <a:endParaRPr>
              <a:solidFill>
                <a:srgbClr val="333333"/>
              </a:solidFill>
            </a:endParaRPr>
          </a:p>
          <a:p>
            <a:pPr indent="0" lvl="0" marL="914400" rtl="0" algn="l">
              <a:lnSpc>
                <a:spcPct val="115000"/>
              </a:lnSpc>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311700" y="4020850"/>
            <a:ext cx="8520600" cy="480000"/>
          </a:xfrm>
          <a:prstGeom prst="rect">
            <a:avLst/>
          </a:prstGeom>
        </p:spPr>
        <p:txBody>
          <a:bodyPr anchorCtr="0" anchor="b" bIns="91425" lIns="91425" spcFirstLastPara="1" rIns="91425" wrap="square" tIns="91425">
            <a:noAutofit/>
          </a:bodyPr>
          <a:lstStyle>
            <a:lvl1pPr lvl="0" algn="ctr">
              <a:spcBef>
                <a:spcPts val="0"/>
              </a:spcBef>
              <a:spcAft>
                <a:spcPts val="0"/>
              </a:spcAft>
              <a:buClr>
                <a:srgbClr val="7CC08A"/>
              </a:buClr>
              <a:buSzPts val="2000"/>
              <a:buNone/>
              <a:defRPr sz="2000">
                <a:solidFill>
                  <a:srgbClr val="7CC08A"/>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pic>
        <p:nvPicPr>
          <p:cNvPr id="10" name="Google Shape;10;p2"/>
          <p:cNvPicPr preferRelativeResize="0"/>
          <p:nvPr/>
        </p:nvPicPr>
        <p:blipFill>
          <a:blip r:embed="rId2">
            <a:alphaModFix/>
          </a:blip>
          <a:stretch>
            <a:fillRect/>
          </a:stretch>
        </p:blipFill>
        <p:spPr>
          <a:xfrm>
            <a:off x="3591950" y="1423125"/>
            <a:ext cx="1960100" cy="22972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1" type="blank">
  <p:cSld name="BLANK">
    <p:spTree>
      <p:nvGrpSpPr>
        <p:cNvPr id="11" name="Shape 11"/>
        <p:cNvGrpSpPr/>
        <p:nvPr/>
      </p:nvGrpSpPr>
      <p:grpSpPr>
        <a:xfrm>
          <a:off x="0" y="0"/>
          <a:ext cx="0" cy="0"/>
          <a:chOff x="0" y="0"/>
          <a:chExt cx="0" cy="0"/>
        </a:xfrm>
      </p:grpSpPr>
      <p:pic>
        <p:nvPicPr>
          <p:cNvPr id="12" name="Google Shape;12;p3"/>
          <p:cNvPicPr preferRelativeResize="0"/>
          <p:nvPr/>
        </p:nvPicPr>
        <p:blipFill rotWithShape="1">
          <a:blip r:embed="rId2">
            <a:alphaModFix/>
          </a:blip>
          <a:srcRect b="0" l="0" r="0" t="77329"/>
          <a:stretch/>
        </p:blipFill>
        <p:spPr>
          <a:xfrm>
            <a:off x="8141475" y="4821450"/>
            <a:ext cx="951150" cy="252726"/>
          </a:xfrm>
          <a:prstGeom prst="rect">
            <a:avLst/>
          </a:prstGeom>
          <a:noFill/>
          <a:ln>
            <a:noFill/>
          </a:ln>
        </p:spPr>
      </p:pic>
      <p:sp>
        <p:nvSpPr>
          <p:cNvPr id="13" name="Google Shape;13;p3"/>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lvl1pPr lvl="0">
              <a:spcBef>
                <a:spcPts val="0"/>
              </a:spcBef>
              <a:spcAft>
                <a:spcPts val="0"/>
              </a:spcAft>
              <a:buNone/>
              <a:defRPr sz="2200"/>
            </a:lvl1pPr>
            <a:lvl2pPr lvl="1">
              <a:spcBef>
                <a:spcPts val="0"/>
              </a:spcBef>
              <a:spcAft>
                <a:spcPts val="0"/>
              </a:spcAft>
              <a:buNone/>
              <a:defRPr>
                <a:latin typeface="Roboto"/>
                <a:ea typeface="Roboto"/>
                <a:cs typeface="Roboto"/>
                <a:sym typeface="Roboto"/>
              </a:defRPr>
            </a:lvl2pPr>
            <a:lvl3pPr lvl="2">
              <a:spcBef>
                <a:spcPts val="0"/>
              </a:spcBef>
              <a:spcAft>
                <a:spcPts val="0"/>
              </a:spcAft>
              <a:buNone/>
              <a:defRPr>
                <a:latin typeface="Roboto"/>
                <a:ea typeface="Roboto"/>
                <a:cs typeface="Roboto"/>
                <a:sym typeface="Roboto"/>
              </a:defRPr>
            </a:lvl3pPr>
            <a:lvl4pPr lvl="3">
              <a:spcBef>
                <a:spcPts val="0"/>
              </a:spcBef>
              <a:spcAft>
                <a:spcPts val="0"/>
              </a:spcAft>
              <a:buNone/>
              <a:defRPr>
                <a:latin typeface="Roboto"/>
                <a:ea typeface="Roboto"/>
                <a:cs typeface="Roboto"/>
                <a:sym typeface="Roboto"/>
              </a:defRPr>
            </a:lvl4pPr>
            <a:lvl5pPr lvl="4">
              <a:spcBef>
                <a:spcPts val="0"/>
              </a:spcBef>
              <a:spcAft>
                <a:spcPts val="0"/>
              </a:spcAft>
              <a:buNone/>
              <a:defRPr>
                <a:latin typeface="Roboto"/>
                <a:ea typeface="Roboto"/>
                <a:cs typeface="Roboto"/>
                <a:sym typeface="Roboto"/>
              </a:defRPr>
            </a:lvl5pPr>
            <a:lvl6pPr lvl="5">
              <a:spcBef>
                <a:spcPts val="0"/>
              </a:spcBef>
              <a:spcAft>
                <a:spcPts val="0"/>
              </a:spcAft>
              <a:buNone/>
              <a:defRPr>
                <a:latin typeface="Roboto"/>
                <a:ea typeface="Roboto"/>
                <a:cs typeface="Roboto"/>
                <a:sym typeface="Roboto"/>
              </a:defRPr>
            </a:lvl6pPr>
            <a:lvl7pPr lvl="6">
              <a:spcBef>
                <a:spcPts val="0"/>
              </a:spcBef>
              <a:spcAft>
                <a:spcPts val="0"/>
              </a:spcAft>
              <a:buNone/>
              <a:defRPr>
                <a:latin typeface="Roboto"/>
                <a:ea typeface="Roboto"/>
                <a:cs typeface="Roboto"/>
                <a:sym typeface="Roboto"/>
              </a:defRPr>
            </a:lvl7pPr>
            <a:lvl8pPr lvl="7">
              <a:spcBef>
                <a:spcPts val="0"/>
              </a:spcBef>
              <a:spcAft>
                <a:spcPts val="0"/>
              </a:spcAft>
              <a:buNone/>
              <a:defRPr>
                <a:latin typeface="Roboto"/>
                <a:ea typeface="Roboto"/>
                <a:cs typeface="Roboto"/>
                <a:sym typeface="Roboto"/>
              </a:defRPr>
            </a:lvl8pPr>
            <a:lvl9pPr lvl="8">
              <a:spcBef>
                <a:spcPts val="0"/>
              </a:spcBef>
              <a:spcAft>
                <a:spcPts val="0"/>
              </a:spcAft>
              <a:buNone/>
              <a:defRPr>
                <a:latin typeface="Roboto"/>
                <a:ea typeface="Roboto"/>
                <a:cs typeface="Roboto"/>
                <a:sym typeface="Roboto"/>
              </a:defRPr>
            </a:lvl9pPr>
          </a:lstStyle>
          <a:p/>
        </p:txBody>
      </p:sp>
      <p:sp>
        <p:nvSpPr>
          <p:cNvPr id="14" name="Google Shape;14;p3"/>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lvl1pPr lvl="0">
              <a:spcBef>
                <a:spcPts val="0"/>
              </a:spcBef>
              <a:spcAft>
                <a:spcPts val="0"/>
              </a:spcAft>
              <a:buNone/>
              <a:defRPr sz="2000">
                <a:solidFill>
                  <a:srgbClr val="7CC08A"/>
                </a:solidFill>
                <a:latin typeface="Poppins Medium"/>
                <a:ea typeface="Poppins Medium"/>
                <a:cs typeface="Poppins Medium"/>
                <a:sym typeface="Poppins Medium"/>
              </a:defRPr>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15" name="Google Shape;15;p3"/>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1pPr>
            <a:lvl2pPr indent="-330200" lvl="1" marL="9144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2pPr>
            <a:lvl3pPr indent="-330200" lvl="2" marL="13716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3pPr>
            <a:lvl4pPr indent="-330200" lvl="3" marL="18288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4pPr>
            <a:lvl5pPr indent="-330200" lvl="4" marL="22860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5pPr>
            <a:lvl6pPr indent="-330200" lvl="5" marL="27432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6pPr>
            <a:lvl7pPr indent="-330200" lvl="6" marL="32004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7pPr>
            <a:lvl8pPr indent="-330200" lvl="7" marL="3657600">
              <a:spcBef>
                <a:spcPts val="1600"/>
              </a:spcBef>
              <a:spcAft>
                <a:spcPts val="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8pPr>
            <a:lvl9pPr indent="-330200" lvl="8" marL="4114800">
              <a:spcBef>
                <a:spcPts val="1600"/>
              </a:spcBef>
              <a:spcAft>
                <a:spcPts val="1600"/>
              </a:spcAft>
              <a:buClr>
                <a:srgbClr val="FFFFFF"/>
              </a:buClr>
              <a:buSzPts val="1600"/>
              <a:buFont typeface="Poppins Medium"/>
              <a:buChar char="■"/>
              <a:defRPr sz="1600">
                <a:solidFill>
                  <a:srgbClr val="FFFFFF"/>
                </a:solidFill>
                <a:latin typeface="Poppins Medium"/>
                <a:ea typeface="Poppins Medium"/>
                <a:cs typeface="Poppins Medium"/>
                <a:sym typeface="Poppins Medium"/>
              </a:defRPr>
            </a:lvl9pPr>
          </a:lstStyle>
          <a:p/>
        </p:txBody>
      </p:sp>
    </p:spTree>
  </p:cSld>
  <p:clrMapOvr>
    <a:masterClrMapping/>
  </p:clrMapOvr>
  <p:extLst>
    <p:ext uri="{DCECCB84-F9BA-43D5-87BE-67443E8EF086}">
      <p15:sldGuideLst>
        <p15:guide id="1" pos="4592">
          <p15:clr>
            <a:srgbClr val="FA7B17"/>
          </p15:clr>
        </p15:guide>
        <p15:guide id="2" pos="197">
          <p15:clr>
            <a:srgbClr val="FA7B17"/>
          </p15:clr>
        </p15:guide>
        <p15:guide id="3" orient="horz" pos="871">
          <p15:clr>
            <a:srgbClr val="FA7B17"/>
          </p15:clr>
        </p15:guide>
        <p15:guide id="4" orient="horz" pos="953">
          <p15:clr>
            <a:srgbClr val="FA7B17"/>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1 1">
  <p:cSld name="BLANK_2">
    <p:spTree>
      <p:nvGrpSpPr>
        <p:cNvPr id="16" name="Shape 16"/>
        <p:cNvGrpSpPr/>
        <p:nvPr/>
      </p:nvGrpSpPr>
      <p:grpSpPr>
        <a:xfrm>
          <a:off x="0" y="0"/>
          <a:ext cx="0" cy="0"/>
          <a:chOff x="0" y="0"/>
          <a:chExt cx="0" cy="0"/>
        </a:xfrm>
      </p:grpSpPr>
      <p:pic>
        <p:nvPicPr>
          <p:cNvPr id="17" name="Google Shape;17;p4"/>
          <p:cNvPicPr preferRelativeResize="0"/>
          <p:nvPr/>
        </p:nvPicPr>
        <p:blipFill rotWithShape="1">
          <a:blip r:embed="rId2">
            <a:alphaModFix/>
          </a:blip>
          <a:srcRect b="0" l="0" r="0" t="77329"/>
          <a:stretch/>
        </p:blipFill>
        <p:spPr>
          <a:xfrm>
            <a:off x="8141475" y="4821450"/>
            <a:ext cx="951150" cy="252726"/>
          </a:xfrm>
          <a:prstGeom prst="rect">
            <a:avLst/>
          </a:prstGeom>
          <a:noFill/>
          <a:ln>
            <a:noFill/>
          </a:ln>
        </p:spPr>
      </p:pic>
      <p:sp>
        <p:nvSpPr>
          <p:cNvPr id="18" name="Google Shape;18;p4"/>
          <p:cNvSpPr txBox="1"/>
          <p:nvPr>
            <p:ph type="title"/>
          </p:nvPr>
        </p:nvSpPr>
        <p:spPr>
          <a:xfrm>
            <a:off x="-125" y="2308200"/>
            <a:ext cx="9144000" cy="5271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2200"/>
            </a:lvl1pPr>
            <a:lvl2pPr lvl="1" rtl="0">
              <a:spcBef>
                <a:spcPts val="0"/>
              </a:spcBef>
              <a:spcAft>
                <a:spcPts val="0"/>
              </a:spcAft>
              <a:buNone/>
              <a:defRPr>
                <a:latin typeface="Roboto"/>
                <a:ea typeface="Roboto"/>
                <a:cs typeface="Roboto"/>
                <a:sym typeface="Roboto"/>
              </a:defRPr>
            </a:lvl2pPr>
            <a:lvl3pPr lvl="2" rtl="0">
              <a:spcBef>
                <a:spcPts val="0"/>
              </a:spcBef>
              <a:spcAft>
                <a:spcPts val="0"/>
              </a:spcAft>
              <a:buNone/>
              <a:defRPr>
                <a:latin typeface="Roboto"/>
                <a:ea typeface="Roboto"/>
                <a:cs typeface="Roboto"/>
                <a:sym typeface="Roboto"/>
              </a:defRPr>
            </a:lvl3pPr>
            <a:lvl4pPr lvl="3" rtl="0">
              <a:spcBef>
                <a:spcPts val="0"/>
              </a:spcBef>
              <a:spcAft>
                <a:spcPts val="0"/>
              </a:spcAft>
              <a:buNone/>
              <a:defRPr>
                <a:latin typeface="Roboto"/>
                <a:ea typeface="Roboto"/>
                <a:cs typeface="Roboto"/>
                <a:sym typeface="Roboto"/>
              </a:defRPr>
            </a:lvl4pPr>
            <a:lvl5pPr lvl="4" rtl="0">
              <a:spcBef>
                <a:spcPts val="0"/>
              </a:spcBef>
              <a:spcAft>
                <a:spcPts val="0"/>
              </a:spcAft>
              <a:buNone/>
              <a:defRPr>
                <a:latin typeface="Roboto"/>
                <a:ea typeface="Roboto"/>
                <a:cs typeface="Roboto"/>
                <a:sym typeface="Roboto"/>
              </a:defRPr>
            </a:lvl5pPr>
            <a:lvl6pPr lvl="5" rtl="0">
              <a:spcBef>
                <a:spcPts val="0"/>
              </a:spcBef>
              <a:spcAft>
                <a:spcPts val="0"/>
              </a:spcAft>
              <a:buNone/>
              <a:defRPr>
                <a:latin typeface="Roboto"/>
                <a:ea typeface="Roboto"/>
                <a:cs typeface="Roboto"/>
                <a:sym typeface="Roboto"/>
              </a:defRPr>
            </a:lvl6pPr>
            <a:lvl7pPr lvl="6" rtl="0">
              <a:spcBef>
                <a:spcPts val="0"/>
              </a:spcBef>
              <a:spcAft>
                <a:spcPts val="0"/>
              </a:spcAft>
              <a:buNone/>
              <a:defRPr>
                <a:latin typeface="Roboto"/>
                <a:ea typeface="Roboto"/>
                <a:cs typeface="Roboto"/>
                <a:sym typeface="Roboto"/>
              </a:defRPr>
            </a:lvl7pPr>
            <a:lvl8pPr lvl="7" rtl="0">
              <a:spcBef>
                <a:spcPts val="0"/>
              </a:spcBef>
              <a:spcAft>
                <a:spcPts val="0"/>
              </a:spcAft>
              <a:buNone/>
              <a:defRPr>
                <a:latin typeface="Roboto"/>
                <a:ea typeface="Roboto"/>
                <a:cs typeface="Roboto"/>
                <a:sym typeface="Roboto"/>
              </a:defRPr>
            </a:lvl8pPr>
            <a:lvl9pPr lvl="8" rtl="0">
              <a:spcBef>
                <a:spcPts val="0"/>
              </a:spcBef>
              <a:spcAft>
                <a:spcPts val="0"/>
              </a:spcAft>
              <a:buNone/>
              <a:defRPr>
                <a:latin typeface="Roboto"/>
                <a:ea typeface="Roboto"/>
                <a:cs typeface="Roboto"/>
                <a:sym typeface="Roboto"/>
              </a:defRPr>
            </a:lvl9pPr>
          </a:lstStyle>
          <a:p/>
        </p:txBody>
      </p:sp>
    </p:spTree>
  </p:cSld>
  <p:clrMapOvr>
    <a:masterClrMapping/>
  </p:clrMapOvr>
  <p:extLst>
    <p:ext uri="{DCECCB84-F9BA-43D5-87BE-67443E8EF086}">
      <p15:sldGuideLst>
        <p15:guide id="1" pos="4592">
          <p15:clr>
            <a:srgbClr val="FA7B17"/>
          </p15:clr>
        </p15:guide>
        <p15:guide id="2" pos="197">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lumns">
  <p:cSld name="BLANK_1">
    <p:spTree>
      <p:nvGrpSpPr>
        <p:cNvPr id="19" name="Shape 19"/>
        <p:cNvGrpSpPr/>
        <p:nvPr/>
      </p:nvGrpSpPr>
      <p:grpSpPr>
        <a:xfrm>
          <a:off x="0" y="0"/>
          <a:ext cx="0" cy="0"/>
          <a:chOff x="0" y="0"/>
          <a:chExt cx="0" cy="0"/>
        </a:xfrm>
      </p:grpSpPr>
      <p:pic>
        <p:nvPicPr>
          <p:cNvPr id="20" name="Google Shape;20;p5"/>
          <p:cNvPicPr preferRelativeResize="0"/>
          <p:nvPr/>
        </p:nvPicPr>
        <p:blipFill rotWithShape="1">
          <a:blip r:embed="rId2">
            <a:alphaModFix/>
          </a:blip>
          <a:srcRect b="0" l="0" r="0" t="77329"/>
          <a:stretch/>
        </p:blipFill>
        <p:spPr>
          <a:xfrm>
            <a:off x="8141475" y="4821450"/>
            <a:ext cx="951150" cy="252726"/>
          </a:xfrm>
          <a:prstGeom prst="rect">
            <a:avLst/>
          </a:prstGeom>
          <a:noFill/>
          <a:ln>
            <a:noFill/>
          </a:ln>
        </p:spPr>
      </p:pic>
      <p:sp>
        <p:nvSpPr>
          <p:cNvPr id="21" name="Google Shape;21;p5"/>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200"/>
            </a:lvl1pPr>
            <a:lvl2pPr lvl="1" rtl="0">
              <a:spcBef>
                <a:spcPts val="0"/>
              </a:spcBef>
              <a:spcAft>
                <a:spcPts val="0"/>
              </a:spcAft>
              <a:buNone/>
              <a:defRPr>
                <a:latin typeface="Roboto"/>
                <a:ea typeface="Roboto"/>
                <a:cs typeface="Roboto"/>
                <a:sym typeface="Roboto"/>
              </a:defRPr>
            </a:lvl2pPr>
            <a:lvl3pPr lvl="2" rtl="0">
              <a:spcBef>
                <a:spcPts val="0"/>
              </a:spcBef>
              <a:spcAft>
                <a:spcPts val="0"/>
              </a:spcAft>
              <a:buNone/>
              <a:defRPr>
                <a:latin typeface="Roboto"/>
                <a:ea typeface="Roboto"/>
                <a:cs typeface="Roboto"/>
                <a:sym typeface="Roboto"/>
              </a:defRPr>
            </a:lvl3pPr>
            <a:lvl4pPr lvl="3" rtl="0">
              <a:spcBef>
                <a:spcPts val="0"/>
              </a:spcBef>
              <a:spcAft>
                <a:spcPts val="0"/>
              </a:spcAft>
              <a:buNone/>
              <a:defRPr>
                <a:latin typeface="Roboto"/>
                <a:ea typeface="Roboto"/>
                <a:cs typeface="Roboto"/>
                <a:sym typeface="Roboto"/>
              </a:defRPr>
            </a:lvl4pPr>
            <a:lvl5pPr lvl="4" rtl="0">
              <a:spcBef>
                <a:spcPts val="0"/>
              </a:spcBef>
              <a:spcAft>
                <a:spcPts val="0"/>
              </a:spcAft>
              <a:buNone/>
              <a:defRPr>
                <a:latin typeface="Roboto"/>
                <a:ea typeface="Roboto"/>
                <a:cs typeface="Roboto"/>
                <a:sym typeface="Roboto"/>
              </a:defRPr>
            </a:lvl5pPr>
            <a:lvl6pPr lvl="5" rtl="0">
              <a:spcBef>
                <a:spcPts val="0"/>
              </a:spcBef>
              <a:spcAft>
                <a:spcPts val="0"/>
              </a:spcAft>
              <a:buNone/>
              <a:defRPr>
                <a:latin typeface="Roboto"/>
                <a:ea typeface="Roboto"/>
                <a:cs typeface="Roboto"/>
                <a:sym typeface="Roboto"/>
              </a:defRPr>
            </a:lvl6pPr>
            <a:lvl7pPr lvl="6" rtl="0">
              <a:spcBef>
                <a:spcPts val="0"/>
              </a:spcBef>
              <a:spcAft>
                <a:spcPts val="0"/>
              </a:spcAft>
              <a:buNone/>
              <a:defRPr>
                <a:latin typeface="Roboto"/>
                <a:ea typeface="Roboto"/>
                <a:cs typeface="Roboto"/>
                <a:sym typeface="Roboto"/>
              </a:defRPr>
            </a:lvl7pPr>
            <a:lvl8pPr lvl="7" rtl="0">
              <a:spcBef>
                <a:spcPts val="0"/>
              </a:spcBef>
              <a:spcAft>
                <a:spcPts val="0"/>
              </a:spcAft>
              <a:buNone/>
              <a:defRPr>
                <a:latin typeface="Roboto"/>
                <a:ea typeface="Roboto"/>
                <a:cs typeface="Roboto"/>
                <a:sym typeface="Roboto"/>
              </a:defRPr>
            </a:lvl8pPr>
            <a:lvl9pPr lvl="8" rtl="0">
              <a:spcBef>
                <a:spcPts val="0"/>
              </a:spcBef>
              <a:spcAft>
                <a:spcPts val="0"/>
              </a:spcAft>
              <a:buNone/>
              <a:defRPr>
                <a:latin typeface="Roboto"/>
                <a:ea typeface="Roboto"/>
                <a:cs typeface="Roboto"/>
                <a:sym typeface="Roboto"/>
              </a:defRPr>
            </a:lvl9pPr>
          </a:lstStyle>
          <a:p/>
        </p:txBody>
      </p:sp>
      <p:sp>
        <p:nvSpPr>
          <p:cNvPr id="22" name="Google Shape;22;p5"/>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000">
                <a:solidFill>
                  <a:srgbClr val="7CC08A"/>
                </a:solidFill>
                <a:latin typeface="Poppins Medium"/>
                <a:ea typeface="Poppins Medium"/>
                <a:cs typeface="Poppins Medium"/>
                <a:sym typeface="Poppins Medium"/>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
        <p:nvSpPr>
          <p:cNvPr id="23" name="Google Shape;23;p5"/>
          <p:cNvSpPr txBox="1"/>
          <p:nvPr>
            <p:ph idx="2" type="body"/>
          </p:nvPr>
        </p:nvSpPr>
        <p:spPr>
          <a:xfrm>
            <a:off x="313075" y="1940400"/>
            <a:ext cx="3250200" cy="26901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rgbClr val="FFFFFF"/>
              </a:buClr>
              <a:buSzPts val="1400"/>
              <a:buFont typeface="Poppins Medium"/>
              <a:buChar char="●"/>
              <a:defRPr sz="1400">
                <a:solidFill>
                  <a:srgbClr val="FFFFFF"/>
                </a:solidFill>
                <a:latin typeface="Poppins Medium"/>
                <a:ea typeface="Poppins Medium"/>
                <a:cs typeface="Poppins Medium"/>
                <a:sym typeface="Poppins Medium"/>
              </a:defRPr>
            </a:lvl1pPr>
            <a:lvl2pPr indent="-317500" lvl="1" marL="914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2pPr>
            <a:lvl3pPr indent="-317500" lvl="2" marL="1371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3pPr>
            <a:lvl4pPr indent="-317500" lvl="3" marL="18288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4pPr>
            <a:lvl5pPr indent="-317500" lvl="4" marL="22860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5pPr>
            <a:lvl6pPr indent="-317500" lvl="5" marL="27432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6pPr>
            <a:lvl7pPr indent="-317500" lvl="6" marL="3200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7pPr>
            <a:lvl8pPr indent="-317500" lvl="7" marL="3657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8pPr>
            <a:lvl9pPr indent="-317500" lvl="8" marL="4114800" rtl="0">
              <a:spcBef>
                <a:spcPts val="1600"/>
              </a:spcBef>
              <a:spcAft>
                <a:spcPts val="1600"/>
              </a:spcAft>
              <a:buClr>
                <a:srgbClr val="FFFFFF"/>
              </a:buClr>
              <a:buSzPts val="1400"/>
              <a:buFont typeface="Poppins Medium"/>
              <a:buChar char="■"/>
              <a:defRPr>
                <a:solidFill>
                  <a:srgbClr val="FFFFFF"/>
                </a:solidFill>
                <a:latin typeface="Poppins Medium"/>
                <a:ea typeface="Poppins Medium"/>
                <a:cs typeface="Poppins Medium"/>
                <a:sym typeface="Poppins Medium"/>
              </a:defRPr>
            </a:lvl9pPr>
          </a:lstStyle>
          <a:p/>
        </p:txBody>
      </p:sp>
      <p:sp>
        <p:nvSpPr>
          <p:cNvPr id="24" name="Google Shape;24;p5"/>
          <p:cNvSpPr txBox="1"/>
          <p:nvPr>
            <p:ph idx="3" type="subTitle"/>
          </p:nvPr>
        </p:nvSpPr>
        <p:spPr>
          <a:xfrm>
            <a:off x="313075" y="1512600"/>
            <a:ext cx="3250200" cy="363600"/>
          </a:xfrm>
          <a:prstGeom prst="rect">
            <a:avLst/>
          </a:prstGeom>
        </p:spPr>
        <p:txBody>
          <a:bodyPr anchorCtr="0" anchor="t" bIns="91425" lIns="91425" spcFirstLastPara="1" rIns="91425" wrap="square" tIns="91425">
            <a:noAutofit/>
          </a:bodyPr>
          <a:lstStyle>
            <a:lvl1pPr lvl="0">
              <a:spcBef>
                <a:spcPts val="0"/>
              </a:spcBef>
              <a:spcAft>
                <a:spcPts val="0"/>
              </a:spcAft>
              <a:buNone/>
              <a:defRPr b="1" sz="1600">
                <a:solidFill>
                  <a:srgbClr val="FFFFFF"/>
                </a:solidFill>
              </a:defRPr>
            </a:lvl1pPr>
            <a:lvl2pPr lvl="1">
              <a:spcBef>
                <a:spcPts val="1600"/>
              </a:spcBef>
              <a:spcAft>
                <a:spcPts val="0"/>
              </a:spcAft>
              <a:buNone/>
              <a:defRPr/>
            </a:lvl2pPr>
            <a:lvl3pPr lvl="2">
              <a:spcBef>
                <a:spcPts val="1600"/>
              </a:spcBef>
              <a:spcAft>
                <a:spcPts val="0"/>
              </a:spcAft>
              <a:buNone/>
              <a:defRPr/>
            </a:lvl3pPr>
            <a:lvl4pPr lvl="3">
              <a:spcBef>
                <a:spcPts val="1600"/>
              </a:spcBef>
              <a:spcAft>
                <a:spcPts val="0"/>
              </a:spcAft>
              <a:buNone/>
              <a:defRPr/>
            </a:lvl4pPr>
            <a:lvl5pPr lvl="4">
              <a:spcBef>
                <a:spcPts val="1600"/>
              </a:spcBef>
              <a:spcAft>
                <a:spcPts val="0"/>
              </a:spcAft>
              <a:buNone/>
              <a:defRPr/>
            </a:lvl5pPr>
            <a:lvl6pPr lvl="5">
              <a:spcBef>
                <a:spcPts val="1600"/>
              </a:spcBef>
              <a:spcAft>
                <a:spcPts val="0"/>
              </a:spcAft>
              <a:buNone/>
              <a:defRPr/>
            </a:lvl6pPr>
            <a:lvl7pPr lvl="6">
              <a:spcBef>
                <a:spcPts val="1600"/>
              </a:spcBef>
              <a:spcAft>
                <a:spcPts val="0"/>
              </a:spcAft>
              <a:buNone/>
              <a:defRPr/>
            </a:lvl7pPr>
            <a:lvl8pPr lvl="7">
              <a:spcBef>
                <a:spcPts val="1600"/>
              </a:spcBef>
              <a:spcAft>
                <a:spcPts val="0"/>
              </a:spcAft>
              <a:buNone/>
              <a:defRPr/>
            </a:lvl8pPr>
            <a:lvl9pPr lvl="8">
              <a:spcBef>
                <a:spcPts val="1600"/>
              </a:spcBef>
              <a:spcAft>
                <a:spcPts val="1600"/>
              </a:spcAft>
              <a:buNone/>
              <a:defRPr/>
            </a:lvl9pPr>
          </a:lstStyle>
          <a:p/>
        </p:txBody>
      </p:sp>
      <p:sp>
        <p:nvSpPr>
          <p:cNvPr id="25" name="Google Shape;25;p5"/>
          <p:cNvSpPr txBox="1"/>
          <p:nvPr>
            <p:ph idx="4" type="body"/>
          </p:nvPr>
        </p:nvSpPr>
        <p:spPr>
          <a:xfrm>
            <a:off x="4040275" y="1940400"/>
            <a:ext cx="3250200" cy="26901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rgbClr val="FFFFFF"/>
              </a:buClr>
              <a:buSzPts val="1400"/>
              <a:buFont typeface="Poppins Medium"/>
              <a:buChar char="●"/>
              <a:defRPr sz="1400">
                <a:solidFill>
                  <a:srgbClr val="FFFFFF"/>
                </a:solidFill>
                <a:latin typeface="Poppins Medium"/>
                <a:ea typeface="Poppins Medium"/>
                <a:cs typeface="Poppins Medium"/>
                <a:sym typeface="Poppins Medium"/>
              </a:defRPr>
            </a:lvl1pPr>
            <a:lvl2pPr indent="-317500" lvl="1" marL="914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2pPr>
            <a:lvl3pPr indent="-317500" lvl="2" marL="1371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3pPr>
            <a:lvl4pPr indent="-317500" lvl="3" marL="18288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4pPr>
            <a:lvl5pPr indent="-317500" lvl="4" marL="22860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5pPr>
            <a:lvl6pPr indent="-317500" lvl="5" marL="27432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6pPr>
            <a:lvl7pPr indent="-317500" lvl="6" marL="32004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7pPr>
            <a:lvl8pPr indent="-317500" lvl="7" marL="3657600" rtl="0">
              <a:spcBef>
                <a:spcPts val="1600"/>
              </a:spcBef>
              <a:spcAft>
                <a:spcPts val="0"/>
              </a:spcAft>
              <a:buClr>
                <a:srgbClr val="FFFFFF"/>
              </a:buClr>
              <a:buSzPts val="1400"/>
              <a:buFont typeface="Poppins Medium"/>
              <a:buChar char="○"/>
              <a:defRPr>
                <a:solidFill>
                  <a:srgbClr val="FFFFFF"/>
                </a:solidFill>
                <a:latin typeface="Poppins Medium"/>
                <a:ea typeface="Poppins Medium"/>
                <a:cs typeface="Poppins Medium"/>
                <a:sym typeface="Poppins Medium"/>
              </a:defRPr>
            </a:lvl8pPr>
            <a:lvl9pPr indent="-317500" lvl="8" marL="4114800" rtl="0">
              <a:spcBef>
                <a:spcPts val="1600"/>
              </a:spcBef>
              <a:spcAft>
                <a:spcPts val="1600"/>
              </a:spcAft>
              <a:buClr>
                <a:srgbClr val="FFFFFF"/>
              </a:buClr>
              <a:buSzPts val="1400"/>
              <a:buFont typeface="Poppins Medium"/>
              <a:buChar char="■"/>
              <a:defRPr>
                <a:solidFill>
                  <a:srgbClr val="FFFFFF"/>
                </a:solidFill>
                <a:latin typeface="Poppins Medium"/>
                <a:ea typeface="Poppins Medium"/>
                <a:cs typeface="Poppins Medium"/>
                <a:sym typeface="Poppins Medium"/>
              </a:defRPr>
            </a:lvl9pPr>
          </a:lstStyle>
          <a:p/>
        </p:txBody>
      </p:sp>
      <p:sp>
        <p:nvSpPr>
          <p:cNvPr id="26" name="Google Shape;26;p5"/>
          <p:cNvSpPr txBox="1"/>
          <p:nvPr>
            <p:ph idx="5" type="subTitle"/>
          </p:nvPr>
        </p:nvSpPr>
        <p:spPr>
          <a:xfrm>
            <a:off x="4040275" y="1512600"/>
            <a:ext cx="3250200" cy="363600"/>
          </a:xfrm>
          <a:prstGeom prst="rect">
            <a:avLst/>
          </a:prstGeom>
        </p:spPr>
        <p:txBody>
          <a:bodyPr anchorCtr="0" anchor="t" bIns="91425" lIns="91425" spcFirstLastPara="1" rIns="91425" wrap="square" tIns="91425">
            <a:noAutofit/>
          </a:bodyPr>
          <a:lstStyle>
            <a:lvl1pPr lvl="0" rtl="0">
              <a:spcBef>
                <a:spcPts val="0"/>
              </a:spcBef>
              <a:spcAft>
                <a:spcPts val="0"/>
              </a:spcAft>
              <a:buNone/>
              <a:defRPr b="1" sz="1600">
                <a:solidFill>
                  <a:srgbClr val="FFFFFF"/>
                </a:solidFill>
              </a:defRPr>
            </a:lvl1pPr>
            <a:lvl2pPr lvl="1" rtl="0">
              <a:spcBef>
                <a:spcPts val="1600"/>
              </a:spcBef>
              <a:spcAft>
                <a:spcPts val="0"/>
              </a:spcAft>
              <a:buNone/>
              <a:defRPr sz="1600"/>
            </a:lvl2pPr>
            <a:lvl3pPr lvl="2" rtl="0">
              <a:spcBef>
                <a:spcPts val="1600"/>
              </a:spcBef>
              <a:spcAft>
                <a:spcPts val="0"/>
              </a:spcAft>
              <a:buNone/>
              <a:defRPr sz="1600"/>
            </a:lvl3pPr>
            <a:lvl4pPr lvl="3" rtl="0">
              <a:spcBef>
                <a:spcPts val="1600"/>
              </a:spcBef>
              <a:spcAft>
                <a:spcPts val="0"/>
              </a:spcAft>
              <a:buNone/>
              <a:defRPr sz="1600"/>
            </a:lvl4pPr>
            <a:lvl5pPr lvl="4" rtl="0">
              <a:spcBef>
                <a:spcPts val="1600"/>
              </a:spcBef>
              <a:spcAft>
                <a:spcPts val="0"/>
              </a:spcAft>
              <a:buNone/>
              <a:defRPr sz="1600"/>
            </a:lvl5pPr>
            <a:lvl6pPr lvl="5" rtl="0">
              <a:spcBef>
                <a:spcPts val="1600"/>
              </a:spcBef>
              <a:spcAft>
                <a:spcPts val="0"/>
              </a:spcAft>
              <a:buNone/>
              <a:defRPr sz="1600"/>
            </a:lvl6pPr>
            <a:lvl7pPr lvl="6" rtl="0">
              <a:spcBef>
                <a:spcPts val="1600"/>
              </a:spcBef>
              <a:spcAft>
                <a:spcPts val="0"/>
              </a:spcAft>
              <a:buNone/>
              <a:defRPr sz="1600"/>
            </a:lvl7pPr>
            <a:lvl8pPr lvl="7" rtl="0">
              <a:spcBef>
                <a:spcPts val="1600"/>
              </a:spcBef>
              <a:spcAft>
                <a:spcPts val="0"/>
              </a:spcAft>
              <a:buNone/>
              <a:defRPr sz="1600"/>
            </a:lvl8pPr>
            <a:lvl9pPr lvl="8" rtl="0">
              <a:spcBef>
                <a:spcPts val="1600"/>
              </a:spcBef>
              <a:spcAft>
                <a:spcPts val="1600"/>
              </a:spcAft>
              <a:buNone/>
              <a:defRPr sz="1600"/>
            </a:lvl9pPr>
          </a:lstStyle>
          <a:p/>
        </p:txBody>
      </p:sp>
    </p:spTree>
  </p:cSld>
  <p:clrMapOvr>
    <a:masterClrMapping/>
  </p:clrMapOvr>
  <p:extLst>
    <p:ext uri="{DCECCB84-F9BA-43D5-87BE-67443E8EF086}">
      <p15:sldGuideLst>
        <p15:guide id="1" pos="4592">
          <p15:clr>
            <a:srgbClr val="FA7B17"/>
          </p15:clr>
        </p15:guide>
        <p15:guide id="2" pos="197">
          <p15:clr>
            <a:srgbClr val="FA7B17"/>
          </p15:clr>
        </p15:guide>
        <p15:guide id="3" orient="horz" pos="953">
          <p15:clr>
            <a:srgbClr val="FA7B17"/>
          </p15:clr>
        </p15:guide>
        <p15:guide id="4" orient="horz" pos="1222">
          <p15:clr>
            <a:srgbClr val="FA7B17"/>
          </p15:clr>
        </p15:guide>
        <p15:guide id="5" pos="2245">
          <p15:clr>
            <a:srgbClr val="FA7B17"/>
          </p15:clr>
        </p15:guide>
        <p15:guide id="6" pos="2545">
          <p15:clr>
            <a:srgbClr val="FA7B17"/>
          </p15:clr>
        </p15:guide>
        <p15:guide id="7" orient="horz" pos="871">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1 2">
  <p:cSld name="BLANK_3">
    <p:spTree>
      <p:nvGrpSpPr>
        <p:cNvPr id="27" name="Shape 27"/>
        <p:cNvGrpSpPr/>
        <p:nvPr/>
      </p:nvGrpSpPr>
      <p:grpSpPr>
        <a:xfrm>
          <a:off x="0" y="0"/>
          <a:ext cx="0" cy="0"/>
          <a:chOff x="0" y="0"/>
          <a:chExt cx="0" cy="0"/>
        </a:xfrm>
      </p:grpSpPr>
      <p:pic>
        <p:nvPicPr>
          <p:cNvPr id="28" name="Google Shape;28;p6"/>
          <p:cNvPicPr preferRelativeResize="0"/>
          <p:nvPr/>
        </p:nvPicPr>
        <p:blipFill rotWithShape="1">
          <a:blip r:embed="rId2">
            <a:alphaModFix/>
          </a:blip>
          <a:srcRect b="0" l="0" r="0" t="77329"/>
          <a:stretch/>
        </p:blipFill>
        <p:spPr>
          <a:xfrm>
            <a:off x="7446975" y="4518150"/>
            <a:ext cx="1520400" cy="403975"/>
          </a:xfrm>
          <a:prstGeom prst="rect">
            <a:avLst/>
          </a:prstGeom>
          <a:noFill/>
          <a:ln>
            <a:noFill/>
          </a:ln>
        </p:spPr>
      </p:pic>
      <p:sp>
        <p:nvSpPr>
          <p:cNvPr id="29" name="Google Shape;29;p6"/>
          <p:cNvSpPr txBox="1"/>
          <p:nvPr>
            <p:ph type="title"/>
          </p:nvPr>
        </p:nvSpPr>
        <p:spPr>
          <a:xfrm>
            <a:off x="649300" y="786900"/>
            <a:ext cx="6300600" cy="5271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atin typeface="Roboto"/>
                <a:ea typeface="Roboto"/>
                <a:cs typeface="Roboto"/>
                <a:sym typeface="Roboto"/>
              </a:defRPr>
            </a:lvl2pPr>
            <a:lvl3pPr lvl="2" rtl="0">
              <a:spcBef>
                <a:spcPts val="0"/>
              </a:spcBef>
              <a:spcAft>
                <a:spcPts val="0"/>
              </a:spcAft>
              <a:buNone/>
              <a:defRPr>
                <a:latin typeface="Roboto"/>
                <a:ea typeface="Roboto"/>
                <a:cs typeface="Roboto"/>
                <a:sym typeface="Roboto"/>
              </a:defRPr>
            </a:lvl3pPr>
            <a:lvl4pPr lvl="3" rtl="0">
              <a:spcBef>
                <a:spcPts val="0"/>
              </a:spcBef>
              <a:spcAft>
                <a:spcPts val="0"/>
              </a:spcAft>
              <a:buNone/>
              <a:defRPr>
                <a:latin typeface="Roboto"/>
                <a:ea typeface="Roboto"/>
                <a:cs typeface="Roboto"/>
                <a:sym typeface="Roboto"/>
              </a:defRPr>
            </a:lvl4pPr>
            <a:lvl5pPr lvl="4" rtl="0">
              <a:spcBef>
                <a:spcPts val="0"/>
              </a:spcBef>
              <a:spcAft>
                <a:spcPts val="0"/>
              </a:spcAft>
              <a:buNone/>
              <a:defRPr>
                <a:latin typeface="Roboto"/>
                <a:ea typeface="Roboto"/>
                <a:cs typeface="Roboto"/>
                <a:sym typeface="Roboto"/>
              </a:defRPr>
            </a:lvl5pPr>
            <a:lvl6pPr lvl="5" rtl="0">
              <a:spcBef>
                <a:spcPts val="0"/>
              </a:spcBef>
              <a:spcAft>
                <a:spcPts val="0"/>
              </a:spcAft>
              <a:buNone/>
              <a:defRPr>
                <a:latin typeface="Roboto"/>
                <a:ea typeface="Roboto"/>
                <a:cs typeface="Roboto"/>
                <a:sym typeface="Roboto"/>
              </a:defRPr>
            </a:lvl6pPr>
            <a:lvl7pPr lvl="6" rtl="0">
              <a:spcBef>
                <a:spcPts val="0"/>
              </a:spcBef>
              <a:spcAft>
                <a:spcPts val="0"/>
              </a:spcAft>
              <a:buNone/>
              <a:defRPr>
                <a:latin typeface="Roboto"/>
                <a:ea typeface="Roboto"/>
                <a:cs typeface="Roboto"/>
                <a:sym typeface="Roboto"/>
              </a:defRPr>
            </a:lvl7pPr>
            <a:lvl8pPr lvl="7" rtl="0">
              <a:spcBef>
                <a:spcPts val="0"/>
              </a:spcBef>
              <a:spcAft>
                <a:spcPts val="0"/>
              </a:spcAft>
              <a:buNone/>
              <a:defRPr>
                <a:latin typeface="Roboto"/>
                <a:ea typeface="Roboto"/>
                <a:cs typeface="Roboto"/>
                <a:sym typeface="Roboto"/>
              </a:defRPr>
            </a:lvl8pPr>
            <a:lvl9pPr lvl="8" rtl="0">
              <a:spcBef>
                <a:spcPts val="0"/>
              </a:spcBef>
              <a:spcAft>
                <a:spcPts val="0"/>
              </a:spcAft>
              <a:buNone/>
              <a:defRPr>
                <a:latin typeface="Roboto"/>
                <a:ea typeface="Roboto"/>
                <a:cs typeface="Roboto"/>
                <a:sym typeface="Roboto"/>
              </a:defRPr>
            </a:lvl9pPr>
          </a:lstStyle>
          <a:p/>
        </p:txBody>
      </p:sp>
      <p:sp>
        <p:nvSpPr>
          <p:cNvPr id="30" name="Google Shape;30;p6"/>
          <p:cNvSpPr txBox="1"/>
          <p:nvPr>
            <p:ph idx="1" type="subTitle"/>
          </p:nvPr>
        </p:nvSpPr>
        <p:spPr>
          <a:xfrm>
            <a:off x="649300" y="1739350"/>
            <a:ext cx="6300600" cy="7263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000">
                <a:solidFill>
                  <a:srgbClr val="7CC08A"/>
                </a:solidFill>
                <a:latin typeface="Poppins SemiBold"/>
                <a:ea typeface="Poppins SemiBold"/>
                <a:cs typeface="Poppins SemiBold"/>
                <a:sym typeface="Poppins SemiBold"/>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Tree>
  </p:cSld>
  <p:clrMapOvr>
    <a:masterClrMapping/>
  </p:clrMapOvr>
  <p:extLst>
    <p:ext uri="{DCECCB84-F9BA-43D5-87BE-67443E8EF086}">
      <p15:sldGuideLst>
        <p15:guide id="1" orient="horz" pos="1095">
          <p15:clr>
            <a:srgbClr val="FA7B17"/>
          </p15:clr>
        </p15:guide>
        <p15:guide id="2" pos="3025">
          <p15:clr>
            <a:srgbClr val="FA7B17"/>
          </p15:clr>
        </p15:guide>
        <p15:guide id="3" orient="horz" pos="2561">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1 3">
  <p:cSld name="BLANK_4">
    <p:spTree>
      <p:nvGrpSpPr>
        <p:cNvPr id="31" name="Shape 31"/>
        <p:cNvGrpSpPr/>
        <p:nvPr/>
      </p:nvGrpSpPr>
      <p:grpSpPr>
        <a:xfrm>
          <a:off x="0" y="0"/>
          <a:ext cx="0" cy="0"/>
          <a:chOff x="0" y="0"/>
          <a:chExt cx="0" cy="0"/>
        </a:xfrm>
      </p:grpSpPr>
      <p:pic>
        <p:nvPicPr>
          <p:cNvPr id="32" name="Google Shape;32;p7"/>
          <p:cNvPicPr preferRelativeResize="0"/>
          <p:nvPr/>
        </p:nvPicPr>
        <p:blipFill rotWithShape="1">
          <a:blip r:embed="rId2">
            <a:alphaModFix/>
          </a:blip>
          <a:srcRect b="0" l="0" r="0" t="77329"/>
          <a:stretch/>
        </p:blipFill>
        <p:spPr>
          <a:xfrm>
            <a:off x="7446975" y="4518150"/>
            <a:ext cx="1520400" cy="403975"/>
          </a:xfrm>
          <a:prstGeom prst="rect">
            <a:avLst/>
          </a:prstGeom>
          <a:noFill/>
          <a:ln>
            <a:noFill/>
          </a:ln>
        </p:spPr>
      </p:pic>
      <p:sp>
        <p:nvSpPr>
          <p:cNvPr id="33" name="Google Shape;33;p7"/>
          <p:cNvSpPr txBox="1"/>
          <p:nvPr>
            <p:ph type="title"/>
          </p:nvPr>
        </p:nvSpPr>
        <p:spPr>
          <a:xfrm>
            <a:off x="649300" y="786900"/>
            <a:ext cx="6300600" cy="5271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atin typeface="Roboto"/>
                <a:ea typeface="Roboto"/>
                <a:cs typeface="Roboto"/>
                <a:sym typeface="Roboto"/>
              </a:defRPr>
            </a:lvl2pPr>
            <a:lvl3pPr lvl="2" rtl="0">
              <a:spcBef>
                <a:spcPts val="0"/>
              </a:spcBef>
              <a:spcAft>
                <a:spcPts val="0"/>
              </a:spcAft>
              <a:buNone/>
              <a:defRPr>
                <a:latin typeface="Roboto"/>
                <a:ea typeface="Roboto"/>
                <a:cs typeface="Roboto"/>
                <a:sym typeface="Roboto"/>
              </a:defRPr>
            </a:lvl3pPr>
            <a:lvl4pPr lvl="3" rtl="0">
              <a:spcBef>
                <a:spcPts val="0"/>
              </a:spcBef>
              <a:spcAft>
                <a:spcPts val="0"/>
              </a:spcAft>
              <a:buNone/>
              <a:defRPr>
                <a:latin typeface="Roboto"/>
                <a:ea typeface="Roboto"/>
                <a:cs typeface="Roboto"/>
                <a:sym typeface="Roboto"/>
              </a:defRPr>
            </a:lvl4pPr>
            <a:lvl5pPr lvl="4" rtl="0">
              <a:spcBef>
                <a:spcPts val="0"/>
              </a:spcBef>
              <a:spcAft>
                <a:spcPts val="0"/>
              </a:spcAft>
              <a:buNone/>
              <a:defRPr>
                <a:latin typeface="Roboto"/>
                <a:ea typeface="Roboto"/>
                <a:cs typeface="Roboto"/>
                <a:sym typeface="Roboto"/>
              </a:defRPr>
            </a:lvl5pPr>
            <a:lvl6pPr lvl="5" rtl="0">
              <a:spcBef>
                <a:spcPts val="0"/>
              </a:spcBef>
              <a:spcAft>
                <a:spcPts val="0"/>
              </a:spcAft>
              <a:buNone/>
              <a:defRPr>
                <a:latin typeface="Roboto"/>
                <a:ea typeface="Roboto"/>
                <a:cs typeface="Roboto"/>
                <a:sym typeface="Roboto"/>
              </a:defRPr>
            </a:lvl6pPr>
            <a:lvl7pPr lvl="6" rtl="0">
              <a:spcBef>
                <a:spcPts val="0"/>
              </a:spcBef>
              <a:spcAft>
                <a:spcPts val="0"/>
              </a:spcAft>
              <a:buNone/>
              <a:defRPr>
                <a:latin typeface="Roboto"/>
                <a:ea typeface="Roboto"/>
                <a:cs typeface="Roboto"/>
                <a:sym typeface="Roboto"/>
              </a:defRPr>
            </a:lvl7pPr>
            <a:lvl8pPr lvl="7" rtl="0">
              <a:spcBef>
                <a:spcPts val="0"/>
              </a:spcBef>
              <a:spcAft>
                <a:spcPts val="0"/>
              </a:spcAft>
              <a:buNone/>
              <a:defRPr>
                <a:latin typeface="Roboto"/>
                <a:ea typeface="Roboto"/>
                <a:cs typeface="Roboto"/>
                <a:sym typeface="Roboto"/>
              </a:defRPr>
            </a:lvl8pPr>
            <a:lvl9pPr lvl="8" rtl="0">
              <a:spcBef>
                <a:spcPts val="0"/>
              </a:spcBef>
              <a:spcAft>
                <a:spcPts val="0"/>
              </a:spcAft>
              <a:buNone/>
              <a:defRPr>
                <a:latin typeface="Roboto"/>
                <a:ea typeface="Roboto"/>
                <a:cs typeface="Roboto"/>
                <a:sym typeface="Roboto"/>
              </a:defRPr>
            </a:lvl9pPr>
          </a:lstStyle>
          <a:p/>
        </p:txBody>
      </p:sp>
      <p:sp>
        <p:nvSpPr>
          <p:cNvPr id="34" name="Google Shape;34;p7"/>
          <p:cNvSpPr txBox="1"/>
          <p:nvPr>
            <p:ph idx="1" type="subTitle"/>
          </p:nvPr>
        </p:nvSpPr>
        <p:spPr>
          <a:xfrm>
            <a:off x="649300" y="1739350"/>
            <a:ext cx="6300600" cy="726300"/>
          </a:xfrm>
          <a:prstGeom prst="rect">
            <a:avLst/>
          </a:prstGeom>
        </p:spPr>
        <p:txBody>
          <a:bodyPr anchorCtr="0" anchor="t" bIns="91425" lIns="91425" spcFirstLastPara="1" rIns="91425" wrap="square" tIns="91425">
            <a:noAutofit/>
          </a:bodyPr>
          <a:lstStyle>
            <a:lvl1pPr lvl="0" rtl="0">
              <a:spcBef>
                <a:spcPts val="0"/>
              </a:spcBef>
              <a:spcAft>
                <a:spcPts val="0"/>
              </a:spcAft>
              <a:buNone/>
              <a:defRPr sz="2000">
                <a:solidFill>
                  <a:srgbClr val="7CC08A"/>
                </a:solidFill>
                <a:latin typeface="Poppins SemiBold"/>
                <a:ea typeface="Poppins SemiBold"/>
                <a:cs typeface="Poppins SemiBold"/>
                <a:sym typeface="Poppins SemiBold"/>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p:txBody>
      </p:sp>
    </p:spTree>
  </p:cSld>
  <p:clrMapOvr>
    <a:masterClrMapping/>
  </p:clrMapOvr>
  <p:extLst>
    <p:ext uri="{DCECCB84-F9BA-43D5-87BE-67443E8EF086}">
      <p15:sldGuideLst>
        <p15:guide id="1" orient="horz" pos="1095">
          <p15:clr>
            <a:srgbClr val="FA7B17"/>
          </p15:clr>
        </p15:guide>
        <p15:guide id="2" pos="3025">
          <p15:clr>
            <a:srgbClr val="FA7B17"/>
          </p15:clr>
        </p15:guide>
        <p15:guide id="3" orient="horz" pos="2561">
          <p15:clr>
            <a:srgbClr val="FA7B17"/>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dark-2">
    <p:bg>
      <p:bgPr>
        <a:solidFill>
          <a:srgbClr val="130C15"/>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400"/>
              <a:buFont typeface="Poppins SemiBold"/>
              <a:buNone/>
              <a:defRPr sz="2400">
                <a:solidFill>
                  <a:schemeClr val="dk1"/>
                </a:solidFill>
                <a:latin typeface="Poppins SemiBold"/>
                <a:ea typeface="Poppins SemiBold"/>
                <a:cs typeface="Poppins SemiBold"/>
                <a:sym typeface="Poppins SemiBold"/>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lt2"/>
              </a:buClr>
              <a:buSzPts val="1800"/>
              <a:buFont typeface="Poppins"/>
              <a:buChar char="●"/>
              <a:defRPr sz="1800">
                <a:solidFill>
                  <a:schemeClr val="lt2"/>
                </a:solidFill>
                <a:latin typeface="Poppins"/>
                <a:ea typeface="Poppins"/>
                <a:cs typeface="Poppins"/>
                <a:sym typeface="Poppins"/>
              </a:defRPr>
            </a:lvl1pPr>
            <a:lvl2pPr indent="-317500" lvl="1" marL="9144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2pPr>
            <a:lvl3pPr indent="-317500" lvl="2" marL="13716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3pPr>
            <a:lvl4pPr indent="-317500" lvl="3" marL="18288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4pPr>
            <a:lvl5pPr indent="-317500" lvl="4" marL="22860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5pPr>
            <a:lvl6pPr indent="-317500" lvl="5" marL="27432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6pPr>
            <a:lvl7pPr indent="-317500" lvl="6" marL="32004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7pPr>
            <a:lvl8pPr indent="-317500" lvl="7" marL="3657600" rtl="0">
              <a:lnSpc>
                <a:spcPct val="115000"/>
              </a:lnSpc>
              <a:spcBef>
                <a:spcPts val="1600"/>
              </a:spcBef>
              <a:spcAft>
                <a:spcPts val="0"/>
              </a:spcAft>
              <a:buClr>
                <a:schemeClr val="lt2"/>
              </a:buClr>
              <a:buSzPts val="1400"/>
              <a:buFont typeface="Poppins"/>
              <a:buChar char="○"/>
              <a:defRPr>
                <a:solidFill>
                  <a:schemeClr val="lt2"/>
                </a:solidFill>
                <a:latin typeface="Poppins"/>
                <a:ea typeface="Poppins"/>
                <a:cs typeface="Poppins"/>
                <a:sym typeface="Poppins"/>
              </a:defRPr>
            </a:lvl8pPr>
            <a:lvl9pPr indent="-317500" lvl="8" marL="4114800" rtl="0">
              <a:lnSpc>
                <a:spcPct val="115000"/>
              </a:lnSpc>
              <a:spcBef>
                <a:spcPts val="1600"/>
              </a:spcBef>
              <a:spcAft>
                <a:spcPts val="1600"/>
              </a:spcAft>
              <a:buClr>
                <a:schemeClr val="lt2"/>
              </a:buClr>
              <a:buSzPts val="1400"/>
              <a:buFont typeface="Poppins"/>
              <a:buChar char="■"/>
              <a:defRPr>
                <a:solidFill>
                  <a:schemeClr val="lt2"/>
                </a:solidFill>
                <a:latin typeface="Poppins"/>
                <a:ea typeface="Poppins"/>
                <a:cs typeface="Poppins"/>
                <a:sym typeface="Poppins"/>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hyperlink" Target="mailto:william.bunch@zoonou.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130C15"/>
        </a:solidFill>
      </p:bgPr>
    </p:bg>
    <p:spTree>
      <p:nvGrpSpPr>
        <p:cNvPr id="38" name="Shape 38"/>
        <p:cNvGrpSpPr/>
        <p:nvPr/>
      </p:nvGrpSpPr>
      <p:grpSpPr>
        <a:xfrm>
          <a:off x="0" y="0"/>
          <a:ext cx="0" cy="0"/>
          <a:chOff x="0" y="0"/>
          <a:chExt cx="0" cy="0"/>
        </a:xfrm>
      </p:grpSpPr>
      <p:sp>
        <p:nvSpPr>
          <p:cNvPr id="39" name="Google Shape;39;p8"/>
          <p:cNvSpPr txBox="1"/>
          <p:nvPr>
            <p:ph type="ctrTitle"/>
          </p:nvPr>
        </p:nvSpPr>
        <p:spPr>
          <a:xfrm>
            <a:off x="311700" y="4020850"/>
            <a:ext cx="8520600" cy="480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t>Making Social Media Accessible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7"/>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Emojis, emoticons and special characters</a:t>
            </a:r>
            <a:endParaRPr/>
          </a:p>
          <a:p>
            <a:pPr indent="0" lvl="0" marL="0" rtl="0" algn="l">
              <a:spcBef>
                <a:spcPts val="0"/>
              </a:spcBef>
              <a:spcAft>
                <a:spcPts val="0"/>
              </a:spcAft>
              <a:buNone/>
            </a:pPr>
            <a:r>
              <a:t/>
            </a:r>
            <a:endParaRPr/>
          </a:p>
        </p:txBody>
      </p:sp>
      <p:sp>
        <p:nvSpPr>
          <p:cNvPr id="107" name="Google Shape;107;p17"/>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Emojis and Emoticons</a:t>
            </a:r>
            <a:endParaRPr/>
          </a:p>
          <a:p>
            <a:pPr indent="0" lvl="0" marL="0" rtl="0" algn="l">
              <a:spcBef>
                <a:spcPts val="1600"/>
              </a:spcBef>
              <a:spcAft>
                <a:spcPts val="1600"/>
              </a:spcAft>
              <a:buNone/>
            </a:pPr>
            <a:r>
              <a:t/>
            </a:r>
            <a:endParaRPr/>
          </a:p>
        </p:txBody>
      </p:sp>
      <p:pic>
        <p:nvPicPr>
          <p:cNvPr id="108" name="Google Shape;108;p17"/>
          <p:cNvPicPr preferRelativeResize="0"/>
          <p:nvPr/>
        </p:nvPicPr>
        <p:blipFill>
          <a:blip r:embed="rId3">
            <a:alphaModFix/>
          </a:blip>
          <a:stretch>
            <a:fillRect/>
          </a:stretch>
        </p:blipFill>
        <p:spPr>
          <a:xfrm>
            <a:off x="3991425" y="1530000"/>
            <a:ext cx="4945500" cy="2535000"/>
          </a:xfrm>
          <a:prstGeom prst="roundRect">
            <a:avLst>
              <a:gd fmla="val 4484" name="adj"/>
            </a:avLst>
          </a:prstGeom>
          <a:noFill/>
          <a:ln>
            <a:noFill/>
          </a:ln>
        </p:spPr>
      </p:pic>
      <p:sp>
        <p:nvSpPr>
          <p:cNvPr id="109" name="Google Shape;109;p17"/>
          <p:cNvSpPr txBox="1"/>
          <p:nvPr>
            <p:ph idx="2" type="body"/>
          </p:nvPr>
        </p:nvSpPr>
        <p:spPr>
          <a:xfrm>
            <a:off x="313075" y="1512600"/>
            <a:ext cx="3562800" cy="30699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Avoid too many emojis.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Hard to see for some users.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Different meanings depending on culture. </a:t>
            </a:r>
            <a:endParaRPr>
              <a:solidFill>
                <a:schemeClr val="dk1"/>
              </a:solidFill>
              <a:latin typeface="Poppins"/>
              <a:ea typeface="Poppins"/>
              <a:cs typeface="Poppins"/>
              <a:sym typeface="Poppins"/>
            </a:endParaRPr>
          </a:p>
          <a:p>
            <a:pPr indent="-317500" lvl="0" marL="457200" marR="190500" rtl="0" algn="l">
              <a:spcBef>
                <a:spcPts val="0"/>
              </a:spcBef>
              <a:spcAft>
                <a:spcPts val="0"/>
              </a:spcAft>
              <a:buClr>
                <a:schemeClr val="dk1"/>
              </a:buClr>
              <a:buSzPts val="1400"/>
              <a:buFont typeface="Poppins"/>
              <a:buChar char="●"/>
            </a:pPr>
            <a:r>
              <a:rPr lang="en-GB">
                <a:solidFill>
                  <a:schemeClr val="dk1"/>
                </a:solidFill>
                <a:latin typeface="Poppins"/>
                <a:ea typeface="Poppins"/>
                <a:cs typeface="Poppins"/>
                <a:sym typeface="Poppins"/>
              </a:rPr>
              <a:t>Screen readers announce them which can be confusing to users.</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18"/>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Emojis, emoticons and special characters</a:t>
            </a:r>
            <a:endParaRPr/>
          </a:p>
          <a:p>
            <a:pPr indent="0" lvl="0" marL="0" rtl="0" algn="l">
              <a:spcBef>
                <a:spcPts val="0"/>
              </a:spcBef>
              <a:spcAft>
                <a:spcPts val="0"/>
              </a:spcAft>
              <a:buNone/>
            </a:pPr>
            <a:r>
              <a:t/>
            </a:r>
            <a:endParaRPr/>
          </a:p>
        </p:txBody>
      </p:sp>
      <p:sp>
        <p:nvSpPr>
          <p:cNvPr id="115" name="Google Shape;115;p18"/>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Emojis and Emoticons</a:t>
            </a:r>
            <a:endParaRPr/>
          </a:p>
          <a:p>
            <a:pPr indent="0" lvl="0" marL="0" rtl="0" algn="l">
              <a:spcBef>
                <a:spcPts val="1600"/>
              </a:spcBef>
              <a:spcAft>
                <a:spcPts val="1600"/>
              </a:spcAft>
              <a:buNone/>
            </a:pPr>
            <a:r>
              <a:t/>
            </a:r>
            <a:endParaRPr/>
          </a:p>
        </p:txBody>
      </p:sp>
      <p:sp>
        <p:nvSpPr>
          <p:cNvPr id="116" name="Google Shape;116;p18"/>
          <p:cNvSpPr txBox="1"/>
          <p:nvPr>
            <p:ph idx="2" type="body"/>
          </p:nvPr>
        </p:nvSpPr>
        <p:spPr>
          <a:xfrm>
            <a:off x="313075" y="1913250"/>
            <a:ext cx="8425800" cy="1317000"/>
          </a:xfrm>
          <a:prstGeom prst="rect">
            <a:avLst/>
          </a:prstGeom>
        </p:spPr>
        <p:txBody>
          <a:bodyPr anchorCtr="0" anchor="t" bIns="91425" lIns="91425" spcFirstLastPara="1" rIns="91425" wrap="square" tIns="91425">
            <a:noAutofit/>
          </a:bodyPr>
          <a:lstStyle/>
          <a:p>
            <a:pPr indent="0" lvl="0" marL="0" marR="190500" rtl="0" algn="ctr">
              <a:spcBef>
                <a:spcPts val="0"/>
              </a:spcBef>
              <a:spcAft>
                <a:spcPts val="0"/>
              </a:spcAft>
              <a:buNone/>
            </a:pPr>
            <a:r>
              <a:rPr lang="en-GB" sz="6000">
                <a:solidFill>
                  <a:srgbClr val="FFD966"/>
                </a:solidFill>
                <a:latin typeface="Poppins"/>
                <a:ea typeface="Poppins"/>
                <a:cs typeface="Poppins"/>
                <a:sym typeface="Poppins"/>
              </a:rPr>
              <a:t>¯\_(ツ)_/¯</a:t>
            </a:r>
            <a:endParaRPr sz="6000">
              <a:solidFill>
                <a:srgbClr val="FFD966"/>
              </a:solidFill>
              <a:latin typeface="Poppins"/>
              <a:ea typeface="Poppins"/>
              <a:cs typeface="Poppins"/>
              <a:sym typeface="Poppins"/>
            </a:endParaRPr>
          </a:p>
          <a:p>
            <a:pPr indent="0" lvl="0" marL="0" marR="190500" rtl="0" algn="ctr">
              <a:spcBef>
                <a:spcPts val="0"/>
              </a:spcBef>
              <a:spcAft>
                <a:spcPts val="0"/>
              </a:spcAft>
              <a:buNone/>
            </a:pPr>
            <a:r>
              <a:rPr lang="en-GB" sz="1400">
                <a:solidFill>
                  <a:schemeClr val="dk1"/>
                </a:solidFill>
                <a:latin typeface="Poppins"/>
                <a:ea typeface="Poppins"/>
                <a:cs typeface="Poppins"/>
                <a:sym typeface="Poppins"/>
              </a:rPr>
              <a:t>“Macron, backslash, underline, katakana, underline, slash, macron”</a:t>
            </a:r>
            <a:endParaRPr sz="1400">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19"/>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Emojis, emoticons and special characters</a:t>
            </a:r>
            <a:endParaRPr/>
          </a:p>
          <a:p>
            <a:pPr indent="0" lvl="0" marL="0" rtl="0" algn="l">
              <a:spcBef>
                <a:spcPts val="0"/>
              </a:spcBef>
              <a:spcAft>
                <a:spcPts val="0"/>
              </a:spcAft>
              <a:buNone/>
            </a:pPr>
            <a:r>
              <a:t/>
            </a:r>
            <a:endParaRPr/>
          </a:p>
        </p:txBody>
      </p:sp>
      <p:sp>
        <p:nvSpPr>
          <p:cNvPr id="122" name="Google Shape;122;p19"/>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Special Characters</a:t>
            </a:r>
            <a:endParaRPr/>
          </a:p>
          <a:p>
            <a:pPr indent="0" lvl="0" marL="0" rtl="0" algn="l">
              <a:spcBef>
                <a:spcPts val="1600"/>
              </a:spcBef>
              <a:spcAft>
                <a:spcPts val="1600"/>
              </a:spcAft>
              <a:buNone/>
            </a:pPr>
            <a:r>
              <a:t/>
            </a:r>
            <a:endParaRPr/>
          </a:p>
        </p:txBody>
      </p:sp>
      <p:pic>
        <p:nvPicPr>
          <p:cNvPr id="123" name="Google Shape;123;p19"/>
          <p:cNvPicPr preferRelativeResize="0"/>
          <p:nvPr/>
        </p:nvPicPr>
        <p:blipFill>
          <a:blip r:embed="rId3">
            <a:alphaModFix/>
          </a:blip>
          <a:stretch>
            <a:fillRect/>
          </a:stretch>
        </p:blipFill>
        <p:spPr>
          <a:xfrm>
            <a:off x="313075" y="2279825"/>
            <a:ext cx="5298000" cy="2369700"/>
          </a:xfrm>
          <a:prstGeom prst="roundRect">
            <a:avLst>
              <a:gd fmla="val 4115" name="adj"/>
            </a:avLst>
          </a:prstGeom>
          <a:noFill/>
          <a:ln>
            <a:noFill/>
          </a:ln>
        </p:spPr>
      </p:pic>
      <p:sp>
        <p:nvSpPr>
          <p:cNvPr id="124" name="Google Shape;124;p19"/>
          <p:cNvSpPr txBox="1"/>
          <p:nvPr>
            <p:ph idx="2" type="body"/>
          </p:nvPr>
        </p:nvSpPr>
        <p:spPr>
          <a:xfrm>
            <a:off x="313075" y="1512600"/>
            <a:ext cx="6977400" cy="6366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Unicode characters can’t be interpreted by screen readers.</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Any emphasis applied with these characters will be lost.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0"/>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Videos</a:t>
            </a:r>
            <a:endParaRPr/>
          </a:p>
        </p:txBody>
      </p:sp>
      <p:sp>
        <p:nvSpPr>
          <p:cNvPr id="130" name="Google Shape;130;p20"/>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Captions</a:t>
            </a:r>
            <a:endParaRPr/>
          </a:p>
        </p:txBody>
      </p:sp>
      <p:sp>
        <p:nvSpPr>
          <p:cNvPr id="131" name="Google Shape;131;p20"/>
          <p:cNvSpPr txBox="1"/>
          <p:nvPr>
            <p:ph idx="2" type="body"/>
          </p:nvPr>
        </p:nvSpPr>
        <p:spPr>
          <a:xfrm>
            <a:off x="313075" y="1512600"/>
            <a:ext cx="6977400" cy="29658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Closed captions can now be added as .srt files to videos on Twitter (Using Twitter’s Media Studio Library), Facebook or on Youtube.</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Open captions can be burnt into the video at the point of rendering.</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Where you are unable to add captions (LinkedIn, Instagram) try to add a transcript in the body copy.</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1"/>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Language</a:t>
            </a:r>
            <a:endParaRPr/>
          </a:p>
        </p:txBody>
      </p:sp>
      <p:sp>
        <p:nvSpPr>
          <p:cNvPr id="137" name="Google Shape;137;p21"/>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Avoid ableist language and inspiration porn</a:t>
            </a:r>
            <a:endParaRPr/>
          </a:p>
        </p:txBody>
      </p:sp>
      <p:sp>
        <p:nvSpPr>
          <p:cNvPr id="138" name="Google Shape;138;p21"/>
          <p:cNvSpPr txBox="1"/>
          <p:nvPr>
            <p:ph idx="2" type="body"/>
          </p:nvPr>
        </p:nvSpPr>
        <p:spPr>
          <a:xfrm>
            <a:off x="313075" y="1512600"/>
            <a:ext cx="6977400" cy="18303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Don’t use phrases like ‘crazy’ ‘insane’ ‘derp’ ‘retard’.</a:t>
            </a:r>
            <a:endParaRPr>
              <a:solidFill>
                <a:schemeClr val="dk1"/>
              </a:solidFill>
              <a:latin typeface="Poppins"/>
              <a:ea typeface="Poppins"/>
              <a:cs typeface="Poppins"/>
              <a:sym typeface="Poppins"/>
            </a:endParaRPr>
          </a:p>
          <a:p>
            <a:pPr indent="0" lvl="0" marL="457200" marR="190500" rtl="0" algn="l">
              <a:spcBef>
                <a:spcPts val="0"/>
              </a:spcBef>
              <a:spcAft>
                <a:spcPts val="0"/>
              </a:spcAft>
              <a:buNone/>
            </a:pPr>
            <a:r>
              <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Don’t portray disabled people as being ‘inspirational’ based on their disability. If their story is not being told by them or if the message is saying “if they can do it, you can do it’ or if it evokes pity then it shouldn’t be shared.</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2"/>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Emails</a:t>
            </a:r>
            <a:endParaRPr/>
          </a:p>
        </p:txBody>
      </p:sp>
      <p:sp>
        <p:nvSpPr>
          <p:cNvPr id="144" name="Google Shape;144;p22"/>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Consider ‘Dark Mode’ </a:t>
            </a:r>
            <a:endParaRPr/>
          </a:p>
        </p:txBody>
      </p:sp>
      <p:sp>
        <p:nvSpPr>
          <p:cNvPr id="145" name="Google Shape;145;p22"/>
          <p:cNvSpPr txBox="1"/>
          <p:nvPr>
            <p:ph idx="2" type="body"/>
          </p:nvPr>
        </p:nvSpPr>
        <p:spPr>
          <a:xfrm>
            <a:off x="313075" y="1512600"/>
            <a:ext cx="6977400" cy="18303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chemeClr val="dk1"/>
                </a:solidFill>
                <a:latin typeface="Poppins"/>
                <a:ea typeface="Poppins"/>
                <a:cs typeface="Poppins"/>
                <a:sym typeface="Poppins"/>
              </a:rPr>
              <a:t>Make sure email text has a good contrast to the background of the email.</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chemeClr val="dk1"/>
                </a:solidFill>
                <a:latin typeface="Poppins"/>
                <a:ea typeface="Poppins"/>
                <a:cs typeface="Poppins"/>
                <a:sym typeface="Poppins"/>
              </a:rPr>
              <a:t>What may work in a normal email may look </a:t>
            </a:r>
            <a:r>
              <a:rPr lang="en-GB">
                <a:solidFill>
                  <a:schemeClr val="dk1"/>
                </a:solidFill>
                <a:latin typeface="Poppins"/>
                <a:ea typeface="Poppins"/>
                <a:cs typeface="Poppins"/>
                <a:sym typeface="Poppins"/>
              </a:rPr>
              <a:t>different when viewed in a ‘Dark mode’ or in a ‘High contrast mode’</a:t>
            </a:r>
            <a:r>
              <a:rPr lang="en-GB">
                <a:solidFill>
                  <a:schemeClr val="dk1"/>
                </a:solidFill>
                <a:latin typeface="Poppins"/>
                <a:ea typeface="Poppins"/>
                <a:cs typeface="Poppins"/>
                <a:sym typeface="Poppins"/>
              </a:rPr>
              <a:t> </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3"/>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Emails</a:t>
            </a:r>
            <a:endParaRPr/>
          </a:p>
        </p:txBody>
      </p:sp>
      <p:sp>
        <p:nvSpPr>
          <p:cNvPr id="151" name="Google Shape;151;p23"/>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Use meaningful subject lines</a:t>
            </a:r>
            <a:endParaRPr/>
          </a:p>
        </p:txBody>
      </p:sp>
      <p:sp>
        <p:nvSpPr>
          <p:cNvPr id="152" name="Google Shape;152;p23"/>
          <p:cNvSpPr txBox="1"/>
          <p:nvPr>
            <p:ph idx="2" type="body"/>
          </p:nvPr>
        </p:nvSpPr>
        <p:spPr>
          <a:xfrm>
            <a:off x="313075" y="1512600"/>
            <a:ext cx="6977400" cy="18303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chemeClr val="dk1"/>
                </a:solidFill>
                <a:latin typeface="Poppins"/>
                <a:ea typeface="Poppins"/>
                <a:cs typeface="Poppins"/>
                <a:sym typeface="Poppins"/>
              </a:rPr>
              <a:t>Keep your </a:t>
            </a:r>
            <a:r>
              <a:rPr lang="en-GB">
                <a:solidFill>
                  <a:schemeClr val="dk1"/>
                </a:solidFill>
                <a:latin typeface="Poppins"/>
                <a:ea typeface="Poppins"/>
                <a:cs typeface="Poppins"/>
                <a:sym typeface="Poppins"/>
              </a:rPr>
              <a:t>subject line</a:t>
            </a:r>
            <a:r>
              <a:rPr lang="en-GB">
                <a:solidFill>
                  <a:schemeClr val="dk1"/>
                </a:solidFill>
                <a:latin typeface="Poppins"/>
                <a:ea typeface="Poppins"/>
                <a:cs typeface="Poppins"/>
                <a:sym typeface="Poppins"/>
              </a:rPr>
              <a:t> concise and descriptive</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chemeClr val="dk1"/>
                </a:solidFill>
                <a:latin typeface="Poppins"/>
                <a:ea typeface="Poppins"/>
                <a:cs typeface="Poppins"/>
                <a:sym typeface="Poppins"/>
              </a:rPr>
              <a:t>Don’t repeat  the </a:t>
            </a:r>
            <a:r>
              <a:rPr lang="en-GB">
                <a:solidFill>
                  <a:schemeClr val="dk1"/>
                </a:solidFill>
                <a:latin typeface="Poppins"/>
                <a:ea typeface="Poppins"/>
                <a:cs typeface="Poppins"/>
                <a:sym typeface="Poppins"/>
              </a:rPr>
              <a:t>sender's</a:t>
            </a:r>
            <a:r>
              <a:rPr lang="en-GB">
                <a:solidFill>
                  <a:schemeClr val="dk1"/>
                </a:solidFill>
                <a:latin typeface="Poppins"/>
                <a:ea typeface="Poppins"/>
                <a:cs typeface="Poppins"/>
                <a:sym typeface="Poppins"/>
              </a:rPr>
              <a:t> name or emojis,, remember that users with vision impairments may rely on the subject line to </a:t>
            </a:r>
            <a:r>
              <a:rPr lang="en-GB">
                <a:solidFill>
                  <a:schemeClr val="dk1"/>
                </a:solidFill>
                <a:latin typeface="Poppins"/>
                <a:ea typeface="Poppins"/>
                <a:cs typeface="Poppins"/>
                <a:sym typeface="Poppins"/>
              </a:rPr>
              <a:t>decide</a:t>
            </a:r>
            <a:r>
              <a:rPr lang="en-GB">
                <a:solidFill>
                  <a:schemeClr val="dk1"/>
                </a:solidFill>
                <a:latin typeface="Poppins"/>
                <a:ea typeface="Poppins"/>
                <a:cs typeface="Poppins"/>
                <a:sym typeface="Poppins"/>
              </a:rPr>
              <a:t> if an email is important or not.</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4"/>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Emails</a:t>
            </a:r>
            <a:endParaRPr/>
          </a:p>
        </p:txBody>
      </p:sp>
      <p:sp>
        <p:nvSpPr>
          <p:cNvPr id="158" name="Google Shape;158;p24"/>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Maintain a logical </a:t>
            </a:r>
            <a:r>
              <a:rPr lang="en-GB"/>
              <a:t>reading</a:t>
            </a:r>
            <a:r>
              <a:rPr lang="en-GB"/>
              <a:t> order</a:t>
            </a:r>
            <a:endParaRPr/>
          </a:p>
        </p:txBody>
      </p:sp>
      <p:sp>
        <p:nvSpPr>
          <p:cNvPr id="159" name="Google Shape;159;p24"/>
          <p:cNvSpPr txBox="1"/>
          <p:nvPr>
            <p:ph idx="2" type="body"/>
          </p:nvPr>
        </p:nvSpPr>
        <p:spPr>
          <a:xfrm>
            <a:off x="313075" y="1512600"/>
            <a:ext cx="6977400" cy="1830300"/>
          </a:xfrm>
          <a:prstGeom prst="rect">
            <a:avLst/>
          </a:prstGeom>
        </p:spPr>
        <p:txBody>
          <a:bodyPr anchorCtr="0" anchor="t" bIns="91425" lIns="91425" spcFirstLastPara="1" rIns="91425" wrap="square" tIns="91425">
            <a:noAutofit/>
          </a:bodyPr>
          <a:lstStyle/>
          <a:p>
            <a:pPr indent="0" lvl="0" marL="0" marR="190500" rtl="0" algn="l">
              <a:spcBef>
                <a:spcPts val="0"/>
              </a:spcBef>
              <a:spcAft>
                <a:spcPts val="0"/>
              </a:spcAft>
              <a:buNone/>
            </a:pPr>
            <a:r>
              <a:rPr lang="en-GB">
                <a:solidFill>
                  <a:schemeClr val="dk1"/>
                </a:solidFill>
                <a:latin typeface="Poppins"/>
                <a:ea typeface="Poppins"/>
                <a:cs typeface="Poppins"/>
                <a:sym typeface="Poppins"/>
              </a:rPr>
              <a:t>Consider how the layout of your emails will impact reading order.</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rPr lang="en-GB">
                <a:solidFill>
                  <a:schemeClr val="dk1"/>
                </a:solidFill>
                <a:latin typeface="Poppins"/>
                <a:ea typeface="Poppins"/>
                <a:cs typeface="Poppins"/>
                <a:sym typeface="Poppins"/>
              </a:rPr>
              <a:t>If using a stacked columns or multiple columns, consider how content will be read by screen readers. Each column will be read in order of left to right, top to bottom. </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25"/>
          <p:cNvSpPr txBox="1"/>
          <p:nvPr>
            <p:ph type="title"/>
          </p:nvPr>
        </p:nvSpPr>
        <p:spPr>
          <a:xfrm>
            <a:off x="-125" y="2308200"/>
            <a:ext cx="9144000" cy="527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sz="3400"/>
              <a:t>Q&amp;A</a:t>
            </a:r>
            <a:endParaRPr sz="34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26"/>
          <p:cNvSpPr txBox="1"/>
          <p:nvPr/>
        </p:nvSpPr>
        <p:spPr>
          <a:xfrm>
            <a:off x="973050" y="1490550"/>
            <a:ext cx="7197900" cy="2162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GB" sz="2400">
                <a:solidFill>
                  <a:srgbClr val="FFFFFF"/>
                </a:solidFill>
                <a:latin typeface="Poppins SemiBold"/>
                <a:ea typeface="Poppins SemiBold"/>
                <a:cs typeface="Poppins SemiBold"/>
                <a:sym typeface="Poppins SemiBold"/>
              </a:rPr>
              <a:t>Thank you!</a:t>
            </a:r>
            <a:endParaRPr sz="2400">
              <a:solidFill>
                <a:srgbClr val="FFFFFF"/>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t/>
            </a:r>
            <a:endParaRPr sz="2400">
              <a:solidFill>
                <a:srgbClr val="FFFFFF"/>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rPr lang="en-GB" sz="2400">
                <a:solidFill>
                  <a:srgbClr val="FFFFFF"/>
                </a:solidFill>
                <a:latin typeface="Poppins SemiBold"/>
                <a:ea typeface="Poppins SemiBold"/>
                <a:cs typeface="Poppins SemiBold"/>
                <a:sym typeface="Poppins SemiBold"/>
              </a:rPr>
              <a:t>William Bunch</a:t>
            </a:r>
            <a:endParaRPr sz="2400">
              <a:solidFill>
                <a:srgbClr val="FFFFFF"/>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rPr lang="en-GB" sz="2400">
                <a:solidFill>
                  <a:srgbClr val="7CC08A"/>
                </a:solidFill>
                <a:uFill>
                  <a:noFill/>
                </a:uFill>
                <a:latin typeface="Poppins SemiBold"/>
                <a:ea typeface="Poppins SemiBold"/>
                <a:cs typeface="Poppins SemiBold"/>
                <a:sym typeface="Poppins SemiBold"/>
                <a:hlinkClick r:id="rId3"/>
              </a:rPr>
              <a:t>william.bunch@zoonou.com</a:t>
            </a:r>
            <a:endParaRPr sz="2400">
              <a:solidFill>
                <a:srgbClr val="7CC08A"/>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rPr lang="en-GB" sz="2400">
                <a:solidFill>
                  <a:srgbClr val="7CC08A"/>
                </a:solidFill>
                <a:latin typeface="Poppins SemiBold"/>
                <a:ea typeface="Poppins SemiBold"/>
                <a:cs typeface="Poppins SemiBold"/>
                <a:sym typeface="Poppins SemiBold"/>
              </a:rPr>
              <a:t>Head of Accessibility</a:t>
            </a:r>
            <a:endParaRPr sz="2400">
              <a:solidFill>
                <a:srgbClr val="7CC08A"/>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t/>
            </a:r>
            <a:endParaRPr sz="2400">
              <a:solidFill>
                <a:srgbClr val="7CC08A"/>
              </a:solidFill>
              <a:latin typeface="Poppins SemiBold"/>
              <a:ea typeface="Poppins SemiBold"/>
              <a:cs typeface="Poppins SemiBold"/>
              <a:sym typeface="Poppins SemiBold"/>
            </a:endParaRPr>
          </a:p>
          <a:p>
            <a:pPr indent="0" lvl="0" marL="0" rtl="0" algn="ctr">
              <a:lnSpc>
                <a:spcPct val="115000"/>
              </a:lnSpc>
              <a:spcBef>
                <a:spcPts val="0"/>
              </a:spcBef>
              <a:spcAft>
                <a:spcPts val="0"/>
              </a:spcAft>
              <a:buNone/>
            </a:pPr>
            <a:r>
              <a:t/>
            </a:r>
            <a:endParaRPr sz="2400">
              <a:solidFill>
                <a:srgbClr val="FFFFFF"/>
              </a:solidFill>
              <a:latin typeface="Poppins SemiBold"/>
              <a:ea typeface="Poppins SemiBold"/>
              <a:cs typeface="Poppins SemiBold"/>
              <a:sym typeface="Poppins SemiBo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 name="Shape 43"/>
        <p:cNvGrpSpPr/>
        <p:nvPr/>
      </p:nvGrpSpPr>
      <p:grpSpPr>
        <a:xfrm>
          <a:off x="0" y="0"/>
          <a:ext cx="0" cy="0"/>
          <a:chOff x="0" y="0"/>
          <a:chExt cx="0" cy="0"/>
        </a:xfrm>
      </p:grpSpPr>
      <p:sp>
        <p:nvSpPr>
          <p:cNvPr id="44" name="Google Shape;44;p9"/>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Today’s topics</a:t>
            </a:r>
            <a:endParaRPr/>
          </a:p>
        </p:txBody>
      </p:sp>
      <p:sp>
        <p:nvSpPr>
          <p:cNvPr id="45" name="Google Shape;45;p9"/>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457200" rtl="0" algn="l">
              <a:lnSpc>
                <a:spcPct val="100000"/>
              </a:lnSpc>
              <a:spcBef>
                <a:spcPts val="300"/>
              </a:spcBef>
              <a:spcAft>
                <a:spcPts val="0"/>
              </a:spcAft>
              <a:buNone/>
            </a:pPr>
            <a:r>
              <a:t/>
            </a:r>
            <a:endParaRPr sz="1800">
              <a:latin typeface="Poppins Medium"/>
              <a:ea typeface="Poppins Medium"/>
              <a:cs typeface="Poppins Medium"/>
              <a:sym typeface="Poppins Medium"/>
            </a:endParaRPr>
          </a:p>
        </p:txBody>
      </p:sp>
      <p:pic>
        <p:nvPicPr>
          <p:cNvPr id="46" name="Google Shape;46;p9"/>
          <p:cNvPicPr preferRelativeResize="0"/>
          <p:nvPr/>
        </p:nvPicPr>
        <p:blipFill rotWithShape="1">
          <a:blip r:embed="rId3">
            <a:alphaModFix/>
          </a:blip>
          <a:srcRect b="12555" l="0" r="0" t="30890"/>
          <a:stretch/>
        </p:blipFill>
        <p:spPr>
          <a:xfrm>
            <a:off x="5496750" y="1530000"/>
            <a:ext cx="3250800" cy="2663400"/>
          </a:xfrm>
          <a:prstGeom prst="roundRect">
            <a:avLst>
              <a:gd fmla="val 3635" name="adj"/>
            </a:avLst>
          </a:prstGeom>
          <a:noFill/>
          <a:ln>
            <a:noFill/>
          </a:ln>
        </p:spPr>
      </p:pic>
      <p:sp>
        <p:nvSpPr>
          <p:cNvPr id="47" name="Google Shape;47;p9"/>
          <p:cNvSpPr txBox="1"/>
          <p:nvPr>
            <p:ph idx="2" type="body"/>
          </p:nvPr>
        </p:nvSpPr>
        <p:spPr>
          <a:xfrm>
            <a:off x="313075" y="1512600"/>
            <a:ext cx="6977400" cy="31179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FFFFFF"/>
              </a:buClr>
              <a:buSzPts val="1600"/>
              <a:buChar char="●"/>
            </a:pPr>
            <a:r>
              <a:rPr lang="en-GB">
                <a:solidFill>
                  <a:srgbClr val="FFFFFF"/>
                </a:solidFill>
              </a:rPr>
              <a:t>How to add alt text on social media</a:t>
            </a:r>
            <a:endParaRPr>
              <a:solidFill>
                <a:srgbClr val="FFFFFF"/>
              </a:solidFill>
            </a:endParaRPr>
          </a:p>
          <a:p>
            <a:pPr indent="-330200" lvl="0" marL="457200" rtl="0" algn="l">
              <a:spcBef>
                <a:spcPts val="0"/>
              </a:spcBef>
              <a:spcAft>
                <a:spcPts val="0"/>
              </a:spcAft>
              <a:buClr>
                <a:srgbClr val="FFFFFF"/>
              </a:buClr>
              <a:buSzPts val="1600"/>
              <a:buChar char="●"/>
            </a:pPr>
            <a:r>
              <a:rPr lang="en-GB">
                <a:solidFill>
                  <a:srgbClr val="FFFFFF"/>
                </a:solidFill>
              </a:rPr>
              <a:t>#CamelCase</a:t>
            </a:r>
            <a:endParaRPr>
              <a:solidFill>
                <a:srgbClr val="FFFFFF"/>
              </a:solidFill>
            </a:endParaRPr>
          </a:p>
          <a:p>
            <a:pPr indent="-330200" lvl="0" marL="457200" rtl="0" algn="l">
              <a:spcBef>
                <a:spcPts val="0"/>
              </a:spcBef>
              <a:spcAft>
                <a:spcPts val="0"/>
              </a:spcAft>
              <a:buClr>
                <a:srgbClr val="FFFFFF"/>
              </a:buClr>
              <a:buSzPts val="1600"/>
              <a:buChar char="●"/>
            </a:pPr>
            <a:r>
              <a:rPr lang="en-GB">
                <a:solidFill>
                  <a:srgbClr val="FFFFFF"/>
                </a:solidFill>
              </a:rPr>
              <a:t>Emojis, emoticons and special characters</a:t>
            </a:r>
            <a:endParaRPr>
              <a:solidFill>
                <a:srgbClr val="FFFFFF"/>
              </a:solidFill>
            </a:endParaRPr>
          </a:p>
          <a:p>
            <a:pPr indent="-330200" lvl="0" marL="457200" rtl="0" algn="l">
              <a:spcBef>
                <a:spcPts val="0"/>
              </a:spcBef>
              <a:spcAft>
                <a:spcPts val="0"/>
              </a:spcAft>
              <a:buClr>
                <a:srgbClr val="FFFFFF"/>
              </a:buClr>
              <a:buSzPts val="1600"/>
              <a:buChar char="●"/>
            </a:pPr>
            <a:r>
              <a:rPr lang="en-GB">
                <a:solidFill>
                  <a:srgbClr val="FFFFFF"/>
                </a:solidFill>
              </a:rPr>
              <a:t>Videos</a:t>
            </a:r>
            <a:endParaRPr>
              <a:solidFill>
                <a:srgbClr val="FFFFFF"/>
              </a:solidFill>
            </a:endParaRPr>
          </a:p>
          <a:p>
            <a:pPr indent="-330200" lvl="0" marL="457200" rtl="0" algn="l">
              <a:spcBef>
                <a:spcPts val="0"/>
              </a:spcBef>
              <a:spcAft>
                <a:spcPts val="0"/>
              </a:spcAft>
              <a:buClr>
                <a:srgbClr val="FFFFFF"/>
              </a:buClr>
              <a:buSzPts val="1600"/>
              <a:buChar char="●"/>
            </a:pPr>
            <a:r>
              <a:rPr lang="en-GB">
                <a:solidFill>
                  <a:srgbClr val="FFFFFF"/>
                </a:solidFill>
              </a:rPr>
              <a:t>Language</a:t>
            </a:r>
            <a:endParaRPr>
              <a:solidFill>
                <a:srgbClr val="FFFFFF"/>
              </a:solidFill>
            </a:endParaRPr>
          </a:p>
          <a:p>
            <a:pPr indent="-330200" lvl="0" marL="457200" rtl="0" algn="l">
              <a:spcBef>
                <a:spcPts val="0"/>
              </a:spcBef>
              <a:spcAft>
                <a:spcPts val="0"/>
              </a:spcAft>
              <a:buSzPts val="1600"/>
              <a:buChar char="●"/>
            </a:pPr>
            <a:r>
              <a:rPr lang="en-GB"/>
              <a:t>Emails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 name="Shape 51"/>
        <p:cNvGrpSpPr/>
        <p:nvPr/>
      </p:nvGrpSpPr>
      <p:grpSpPr>
        <a:xfrm>
          <a:off x="0" y="0"/>
          <a:ext cx="0" cy="0"/>
          <a:chOff x="0" y="0"/>
          <a:chExt cx="0" cy="0"/>
        </a:xfrm>
      </p:grpSpPr>
      <p:sp>
        <p:nvSpPr>
          <p:cNvPr id="52" name="Google Shape;52;p10"/>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Social Media</a:t>
            </a:r>
            <a:endParaRPr/>
          </a:p>
        </p:txBody>
      </p:sp>
      <p:sp>
        <p:nvSpPr>
          <p:cNvPr id="53" name="Google Shape;53;p10"/>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A place of good (and bad</a:t>
            </a:r>
            <a:r>
              <a:rPr lang="en-GB"/>
              <a:t>?)</a:t>
            </a:r>
            <a:endParaRPr/>
          </a:p>
        </p:txBody>
      </p:sp>
      <p:sp>
        <p:nvSpPr>
          <p:cNvPr id="54" name="Google Shape;54;p10"/>
          <p:cNvSpPr txBox="1"/>
          <p:nvPr>
            <p:ph idx="2" type="body"/>
          </p:nvPr>
        </p:nvSpPr>
        <p:spPr>
          <a:xfrm>
            <a:off x="313075" y="1512600"/>
            <a:ext cx="6977400" cy="11421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 place to share</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 place to empathise</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 place to complain</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A place to antagonise</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1"/>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add alt text on social media</a:t>
            </a:r>
            <a:endParaRPr/>
          </a:p>
        </p:txBody>
      </p:sp>
      <p:sp>
        <p:nvSpPr>
          <p:cNvPr id="60" name="Google Shape;60;p11"/>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Twitter</a:t>
            </a:r>
            <a:endParaRPr/>
          </a:p>
        </p:txBody>
      </p:sp>
      <p:pic>
        <p:nvPicPr>
          <p:cNvPr id="61" name="Google Shape;61;p11"/>
          <p:cNvPicPr preferRelativeResize="0"/>
          <p:nvPr/>
        </p:nvPicPr>
        <p:blipFill rotWithShape="1">
          <a:blip r:embed="rId3">
            <a:alphaModFix/>
          </a:blip>
          <a:srcRect b="0" l="0" r="0" t="0"/>
          <a:stretch/>
        </p:blipFill>
        <p:spPr>
          <a:xfrm>
            <a:off x="3864975" y="2111900"/>
            <a:ext cx="5059200" cy="2619300"/>
          </a:xfrm>
          <a:prstGeom prst="roundRect">
            <a:avLst>
              <a:gd fmla="val 3730" name="adj"/>
            </a:avLst>
          </a:prstGeom>
          <a:noFill/>
          <a:ln>
            <a:noFill/>
          </a:ln>
        </p:spPr>
      </p:pic>
      <p:sp>
        <p:nvSpPr>
          <p:cNvPr id="62" name="Google Shape;62;p11"/>
          <p:cNvSpPr txBox="1"/>
          <p:nvPr>
            <p:ph idx="2" type="body"/>
          </p:nvPr>
        </p:nvSpPr>
        <p:spPr>
          <a:xfrm>
            <a:off x="313075" y="1512600"/>
            <a:ext cx="6977400" cy="2034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GB"/>
              <a:t>‘Compose image descriptions’ </a:t>
            </a:r>
            <a:endParaRPr/>
          </a:p>
          <a:p>
            <a:pPr indent="-330200" lvl="0" marL="457200" rtl="0" algn="l">
              <a:spcBef>
                <a:spcPts val="0"/>
              </a:spcBef>
              <a:spcAft>
                <a:spcPts val="0"/>
              </a:spcAft>
              <a:buSzPts val="1600"/>
              <a:buChar char="●"/>
            </a:pPr>
            <a:r>
              <a:rPr lang="en-GB"/>
              <a:t>Add alternative text </a:t>
            </a:r>
            <a:endParaRPr/>
          </a:p>
          <a:p>
            <a:pPr indent="-330200" lvl="0" marL="457200" rtl="0" algn="l">
              <a:spcBef>
                <a:spcPts val="0"/>
              </a:spcBef>
              <a:spcAft>
                <a:spcPts val="0"/>
              </a:spcAft>
              <a:buSzPts val="1600"/>
              <a:buChar char="●"/>
            </a:pPr>
            <a:r>
              <a:rPr lang="en-GB"/>
              <a:t>Increase color contrast</a:t>
            </a:r>
            <a:endParaRPr/>
          </a:p>
          <a:p>
            <a:pPr indent="-330200" lvl="0" marL="457200" rtl="0" algn="l">
              <a:spcBef>
                <a:spcPts val="0"/>
              </a:spcBef>
              <a:spcAft>
                <a:spcPts val="0"/>
              </a:spcAft>
              <a:buSzPts val="1600"/>
              <a:buChar char="●"/>
            </a:pPr>
            <a:r>
              <a:rPr lang="en-GB"/>
              <a:t>Reduce motion</a:t>
            </a:r>
            <a:endParaRPr/>
          </a:p>
          <a:p>
            <a:pPr indent="-330200" lvl="0" marL="457200" rtl="0" algn="l">
              <a:spcBef>
                <a:spcPts val="0"/>
              </a:spcBef>
              <a:spcAft>
                <a:spcPts val="0"/>
              </a:spcAft>
              <a:buSzPts val="1600"/>
              <a:buChar char="●"/>
            </a:pPr>
            <a:r>
              <a:rPr lang="en-GB"/>
              <a:t>Autoplay</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sp>
        <p:nvSpPr>
          <p:cNvPr id="67" name="Google Shape;67;p12"/>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add alt text on social media</a:t>
            </a:r>
            <a:endParaRPr/>
          </a:p>
        </p:txBody>
      </p:sp>
      <p:sp>
        <p:nvSpPr>
          <p:cNvPr id="68" name="Google Shape;68;p12"/>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Twitter</a:t>
            </a:r>
            <a:endParaRPr/>
          </a:p>
        </p:txBody>
      </p:sp>
      <p:pic>
        <p:nvPicPr>
          <p:cNvPr id="69" name="Google Shape;69;p12"/>
          <p:cNvPicPr preferRelativeResize="0"/>
          <p:nvPr/>
        </p:nvPicPr>
        <p:blipFill>
          <a:blip r:embed="rId3">
            <a:alphaModFix/>
          </a:blip>
          <a:stretch>
            <a:fillRect/>
          </a:stretch>
        </p:blipFill>
        <p:spPr>
          <a:xfrm>
            <a:off x="313072" y="2132675"/>
            <a:ext cx="3446400" cy="2535000"/>
          </a:xfrm>
          <a:prstGeom prst="roundRect">
            <a:avLst>
              <a:gd fmla="val 3906" name="adj"/>
            </a:avLst>
          </a:prstGeom>
          <a:noFill/>
          <a:ln>
            <a:noFill/>
          </a:ln>
        </p:spPr>
      </p:pic>
      <p:sp>
        <p:nvSpPr>
          <p:cNvPr id="70" name="Google Shape;70;p12"/>
          <p:cNvSpPr txBox="1"/>
          <p:nvPr>
            <p:ph idx="2" type="body"/>
          </p:nvPr>
        </p:nvSpPr>
        <p:spPr>
          <a:xfrm>
            <a:off x="313075" y="1512600"/>
            <a:ext cx="6977400" cy="804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a:solidFill>
                  <a:schemeClr val="dk1"/>
                </a:solidFill>
                <a:latin typeface="Poppins"/>
                <a:ea typeface="Poppins"/>
                <a:cs typeface="Poppins"/>
                <a:sym typeface="Poppins"/>
              </a:rPr>
              <a:t>When adding an image to Twitter, choose to</a:t>
            </a:r>
            <a:r>
              <a:rPr lang="en-GB">
                <a:solidFill>
                  <a:srgbClr val="FFD966"/>
                </a:solidFill>
                <a:latin typeface="Poppins"/>
                <a:ea typeface="Poppins"/>
                <a:cs typeface="Poppins"/>
                <a:sym typeface="Poppins"/>
              </a:rPr>
              <a:t> ‘Add description’. </a:t>
            </a:r>
            <a:endParaRPr>
              <a:solidFill>
                <a:srgbClr val="FFD966"/>
              </a:solidFill>
              <a:latin typeface="Poppins"/>
              <a:ea typeface="Poppins"/>
              <a:cs typeface="Poppins"/>
              <a:sym typeface="Poppins"/>
            </a:endParaRPr>
          </a:p>
          <a:p>
            <a:pPr indent="0" lvl="0" marL="0" rtl="0" algn="l">
              <a:lnSpc>
                <a:spcPct val="100000"/>
              </a:lnSpc>
              <a:spcBef>
                <a:spcPts val="0"/>
              </a:spcBef>
              <a:spcAft>
                <a:spcPts val="0"/>
              </a:spcAft>
              <a:buNone/>
            </a:pPr>
            <a:r>
              <a:t/>
            </a:r>
            <a:endParaRPr sz="1400">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3"/>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add alt text on social media</a:t>
            </a:r>
            <a:endParaRPr/>
          </a:p>
        </p:txBody>
      </p:sp>
      <p:sp>
        <p:nvSpPr>
          <p:cNvPr id="76" name="Google Shape;76;p13"/>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Facebook</a:t>
            </a:r>
            <a:endParaRPr/>
          </a:p>
        </p:txBody>
      </p:sp>
      <p:pic>
        <p:nvPicPr>
          <p:cNvPr id="77" name="Google Shape;77;p13"/>
          <p:cNvPicPr preferRelativeResize="0"/>
          <p:nvPr/>
        </p:nvPicPr>
        <p:blipFill>
          <a:blip r:embed="rId3">
            <a:alphaModFix/>
          </a:blip>
          <a:stretch>
            <a:fillRect/>
          </a:stretch>
        </p:blipFill>
        <p:spPr>
          <a:xfrm>
            <a:off x="313076" y="2319700"/>
            <a:ext cx="5027400" cy="2542800"/>
          </a:xfrm>
          <a:prstGeom prst="roundRect">
            <a:avLst>
              <a:gd fmla="val 4652" name="adj"/>
            </a:avLst>
          </a:prstGeom>
          <a:noFill/>
          <a:ln>
            <a:noFill/>
          </a:ln>
        </p:spPr>
      </p:pic>
      <p:sp>
        <p:nvSpPr>
          <p:cNvPr id="78" name="Google Shape;78;p13"/>
          <p:cNvSpPr txBox="1"/>
          <p:nvPr>
            <p:ph idx="2" type="body"/>
          </p:nvPr>
        </p:nvSpPr>
        <p:spPr>
          <a:xfrm>
            <a:off x="313075" y="1512600"/>
            <a:ext cx="6977400" cy="930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a:solidFill>
                  <a:schemeClr val="dk1"/>
                </a:solidFill>
                <a:latin typeface="Poppins"/>
                <a:ea typeface="Poppins"/>
                <a:cs typeface="Poppins"/>
                <a:sym typeface="Poppins"/>
              </a:rPr>
              <a:t>On uploading an image to Facebook, select the </a:t>
            </a:r>
            <a:r>
              <a:rPr lang="en-GB">
                <a:solidFill>
                  <a:srgbClr val="FFD966"/>
                </a:solidFill>
                <a:latin typeface="Poppins"/>
                <a:ea typeface="Poppins"/>
                <a:cs typeface="Poppins"/>
                <a:sym typeface="Poppins"/>
              </a:rPr>
              <a:t>‘Edit Photo’</a:t>
            </a:r>
            <a:r>
              <a:rPr lang="en-GB">
                <a:solidFill>
                  <a:schemeClr val="dk1"/>
                </a:solidFill>
                <a:latin typeface="Poppins"/>
                <a:ea typeface="Poppins"/>
                <a:cs typeface="Poppins"/>
                <a:sym typeface="Poppins"/>
              </a:rPr>
              <a:t> button to add alt text.</a:t>
            </a:r>
            <a:endParaRPr>
              <a:solidFill>
                <a:schemeClr val="dk1"/>
              </a:solidFill>
              <a:latin typeface="Poppins"/>
              <a:ea typeface="Poppins"/>
              <a:cs typeface="Poppins"/>
              <a:sym typeface="Poppins"/>
            </a:endParaRPr>
          </a:p>
          <a:p>
            <a:pPr indent="0" lvl="0" marL="0" rtl="0" algn="l">
              <a:lnSpc>
                <a:spcPct val="100000"/>
              </a:lnSpc>
              <a:spcBef>
                <a:spcPts val="0"/>
              </a:spcBef>
              <a:spcAft>
                <a:spcPts val="0"/>
              </a:spcAft>
              <a:buNone/>
            </a:pPr>
            <a:r>
              <a:t/>
            </a:r>
            <a:endParaRPr sz="1400">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4"/>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add alt text on social media</a:t>
            </a:r>
            <a:endParaRPr/>
          </a:p>
        </p:txBody>
      </p:sp>
      <p:sp>
        <p:nvSpPr>
          <p:cNvPr id="84" name="Google Shape;84;p14"/>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LinkedIn</a:t>
            </a:r>
            <a:endParaRPr/>
          </a:p>
        </p:txBody>
      </p:sp>
      <p:pic>
        <p:nvPicPr>
          <p:cNvPr id="85" name="Google Shape;85;p14"/>
          <p:cNvPicPr preferRelativeResize="0"/>
          <p:nvPr/>
        </p:nvPicPr>
        <p:blipFill>
          <a:blip r:embed="rId3">
            <a:alphaModFix/>
          </a:blip>
          <a:stretch>
            <a:fillRect/>
          </a:stretch>
        </p:blipFill>
        <p:spPr>
          <a:xfrm>
            <a:off x="313075" y="2288524"/>
            <a:ext cx="3181500" cy="2535000"/>
          </a:xfrm>
          <a:prstGeom prst="roundRect">
            <a:avLst>
              <a:gd fmla="val 3590" name="adj"/>
            </a:avLst>
          </a:prstGeom>
          <a:noFill/>
          <a:ln>
            <a:noFill/>
          </a:ln>
        </p:spPr>
      </p:pic>
      <p:sp>
        <p:nvSpPr>
          <p:cNvPr id="86" name="Google Shape;86;p14"/>
          <p:cNvSpPr txBox="1"/>
          <p:nvPr>
            <p:ph idx="2" type="body"/>
          </p:nvPr>
        </p:nvSpPr>
        <p:spPr>
          <a:xfrm>
            <a:off x="313075" y="1512600"/>
            <a:ext cx="6977400" cy="1325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a:solidFill>
                  <a:schemeClr val="dk1"/>
                </a:solidFill>
                <a:latin typeface="Poppins"/>
                <a:ea typeface="Poppins"/>
                <a:cs typeface="Poppins"/>
                <a:sym typeface="Poppins"/>
              </a:rPr>
              <a:t>Use the</a:t>
            </a:r>
            <a:r>
              <a:rPr lang="en-GB">
                <a:solidFill>
                  <a:schemeClr val="dk1"/>
                </a:solidFill>
                <a:latin typeface="Poppins"/>
                <a:ea typeface="Poppins"/>
                <a:cs typeface="Poppins"/>
                <a:sym typeface="Poppins"/>
              </a:rPr>
              <a:t> </a:t>
            </a:r>
            <a:r>
              <a:rPr lang="en-GB">
                <a:solidFill>
                  <a:srgbClr val="FFD966"/>
                </a:solidFill>
                <a:latin typeface="Poppins"/>
                <a:ea typeface="Poppins"/>
                <a:cs typeface="Poppins"/>
                <a:sym typeface="Poppins"/>
              </a:rPr>
              <a:t>‘Add alt text’</a:t>
            </a:r>
            <a:r>
              <a:rPr lang="en-GB">
                <a:solidFill>
                  <a:schemeClr val="dk1"/>
                </a:solidFill>
                <a:latin typeface="Poppins"/>
                <a:ea typeface="Poppins"/>
                <a:cs typeface="Poppins"/>
                <a:sym typeface="Poppins"/>
              </a:rPr>
              <a:t> button displayed directly under the image you are uploading to add alternative text.</a:t>
            </a:r>
            <a:endParaRPr>
              <a:solidFill>
                <a:schemeClr val="dk1"/>
              </a:solidFill>
              <a:latin typeface="Poppins"/>
              <a:ea typeface="Poppins"/>
              <a:cs typeface="Poppins"/>
              <a:sym typeface="Poppins"/>
            </a:endParaRPr>
          </a:p>
          <a:p>
            <a:pPr indent="0" lvl="0" marL="0" rtl="0" algn="l">
              <a:lnSpc>
                <a:spcPct val="100000"/>
              </a:lnSpc>
              <a:spcBef>
                <a:spcPts val="0"/>
              </a:spcBef>
              <a:spcAft>
                <a:spcPts val="0"/>
              </a:spcAft>
              <a:buNone/>
            </a:pPr>
            <a:r>
              <a:t/>
            </a:r>
            <a:endParaRPr sz="1400">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5"/>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How to add alt text on social media</a:t>
            </a:r>
            <a:endParaRPr/>
          </a:p>
        </p:txBody>
      </p:sp>
      <p:sp>
        <p:nvSpPr>
          <p:cNvPr id="92" name="Google Shape;92;p15"/>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Instagram</a:t>
            </a:r>
            <a:endParaRPr/>
          </a:p>
        </p:txBody>
      </p:sp>
      <p:pic>
        <p:nvPicPr>
          <p:cNvPr id="93" name="Google Shape;93;p15"/>
          <p:cNvPicPr preferRelativeResize="0"/>
          <p:nvPr/>
        </p:nvPicPr>
        <p:blipFill>
          <a:blip r:embed="rId3">
            <a:alphaModFix/>
          </a:blip>
          <a:stretch>
            <a:fillRect/>
          </a:stretch>
        </p:blipFill>
        <p:spPr>
          <a:xfrm>
            <a:off x="313075" y="2309100"/>
            <a:ext cx="2955000" cy="2535300"/>
          </a:xfrm>
          <a:prstGeom prst="roundRect">
            <a:avLst>
              <a:gd fmla="val 3488" name="adj"/>
            </a:avLst>
          </a:prstGeom>
          <a:noFill/>
          <a:ln>
            <a:noFill/>
          </a:ln>
        </p:spPr>
      </p:pic>
      <p:sp>
        <p:nvSpPr>
          <p:cNvPr id="94" name="Google Shape;94;p15"/>
          <p:cNvSpPr txBox="1"/>
          <p:nvPr>
            <p:ph idx="2" type="body"/>
          </p:nvPr>
        </p:nvSpPr>
        <p:spPr>
          <a:xfrm>
            <a:off x="313075" y="1512600"/>
            <a:ext cx="6977400" cy="796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a:solidFill>
                  <a:schemeClr val="dk1"/>
                </a:solidFill>
                <a:latin typeface="Poppins"/>
                <a:ea typeface="Poppins"/>
                <a:cs typeface="Poppins"/>
                <a:sym typeface="Poppins"/>
              </a:rPr>
              <a:t>Hidden away in the </a:t>
            </a:r>
            <a:r>
              <a:rPr lang="en-GB">
                <a:solidFill>
                  <a:srgbClr val="FFD966"/>
                </a:solidFill>
                <a:latin typeface="Poppins"/>
                <a:ea typeface="Poppins"/>
                <a:cs typeface="Poppins"/>
                <a:sym typeface="Poppins"/>
              </a:rPr>
              <a:t>‘Advanced Settings’</a:t>
            </a:r>
            <a:r>
              <a:rPr lang="en-GB">
                <a:solidFill>
                  <a:schemeClr val="dk1"/>
                </a:solidFill>
                <a:latin typeface="Poppins"/>
                <a:ea typeface="Poppins"/>
                <a:cs typeface="Poppins"/>
                <a:sym typeface="Poppins"/>
              </a:rPr>
              <a:t> of each </a:t>
            </a:r>
            <a:r>
              <a:rPr lang="en-GB">
                <a:solidFill>
                  <a:srgbClr val="FFD966"/>
                </a:solidFill>
                <a:latin typeface="Poppins"/>
                <a:ea typeface="Poppins"/>
                <a:cs typeface="Poppins"/>
                <a:sym typeface="Poppins"/>
              </a:rPr>
              <a:t>‘New Post’</a:t>
            </a:r>
            <a:r>
              <a:rPr lang="en-GB">
                <a:solidFill>
                  <a:schemeClr val="dk1"/>
                </a:solidFill>
                <a:latin typeface="Poppins"/>
                <a:ea typeface="Poppins"/>
                <a:cs typeface="Poppins"/>
                <a:sym typeface="Poppins"/>
              </a:rPr>
              <a:t> is the option to add alt text.</a:t>
            </a:r>
            <a:endParaRPr>
              <a:solidFill>
                <a:schemeClr val="dk1"/>
              </a:solidFill>
              <a:latin typeface="Poppins"/>
              <a:ea typeface="Poppins"/>
              <a:cs typeface="Poppins"/>
              <a:sym typeface="Poppins"/>
            </a:endParaRPr>
          </a:p>
          <a:p>
            <a:pPr indent="0" lvl="0" marL="0" rtl="0" algn="l">
              <a:lnSpc>
                <a:spcPct val="100000"/>
              </a:lnSpc>
              <a:spcBef>
                <a:spcPts val="0"/>
              </a:spcBef>
              <a:spcAft>
                <a:spcPts val="0"/>
              </a:spcAft>
              <a:buNone/>
            </a:pPr>
            <a:r>
              <a:t/>
            </a:r>
            <a:endParaRPr sz="1400">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6"/>
          <p:cNvSpPr txBox="1"/>
          <p:nvPr>
            <p:ph type="title"/>
          </p:nvPr>
        </p:nvSpPr>
        <p:spPr>
          <a:xfrm>
            <a:off x="313075" y="277025"/>
            <a:ext cx="6977400" cy="52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a:t>
            </a:r>
            <a:r>
              <a:rPr lang="en-GB"/>
              <a:t>amelCase</a:t>
            </a:r>
            <a:endParaRPr/>
          </a:p>
        </p:txBody>
      </p:sp>
      <p:sp>
        <p:nvSpPr>
          <p:cNvPr id="100" name="Google Shape;100;p16"/>
          <p:cNvSpPr txBox="1"/>
          <p:nvPr>
            <p:ph idx="1" type="subTitle"/>
          </p:nvPr>
        </p:nvSpPr>
        <p:spPr>
          <a:xfrm>
            <a:off x="313075" y="903475"/>
            <a:ext cx="6977400" cy="47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GB"/>
              <a:t>What is camelCase</a:t>
            </a:r>
            <a:endParaRPr/>
          </a:p>
        </p:txBody>
      </p:sp>
      <p:sp>
        <p:nvSpPr>
          <p:cNvPr id="101" name="Google Shape;101;p16"/>
          <p:cNvSpPr txBox="1"/>
          <p:nvPr>
            <p:ph idx="2" type="body"/>
          </p:nvPr>
        </p:nvSpPr>
        <p:spPr>
          <a:xfrm>
            <a:off x="313075" y="1512600"/>
            <a:ext cx="6977400" cy="3132000"/>
          </a:xfrm>
          <a:prstGeom prst="rect">
            <a:avLst/>
          </a:prstGeom>
        </p:spPr>
        <p:txBody>
          <a:bodyPr anchorCtr="0" anchor="t" bIns="91425" lIns="91425" spcFirstLastPara="1" rIns="91425" wrap="square" tIns="91425">
            <a:noAutofit/>
          </a:bodyPr>
          <a:lstStyle/>
          <a:p>
            <a:pPr indent="-330200" lvl="0" marL="457200" marR="190500" rtl="0" algn="l">
              <a:spcBef>
                <a:spcPts val="0"/>
              </a:spcBef>
              <a:spcAft>
                <a:spcPts val="0"/>
              </a:spcAft>
              <a:buClr>
                <a:schemeClr val="dk1"/>
              </a:buClr>
              <a:buSzPts val="1600"/>
              <a:buFont typeface="Poppins"/>
              <a:buChar char="●"/>
            </a:pPr>
            <a:r>
              <a:rPr lang="en-GB">
                <a:solidFill>
                  <a:srgbClr val="FFD966"/>
                </a:solidFill>
                <a:latin typeface="Poppins"/>
                <a:ea typeface="Poppins"/>
                <a:cs typeface="Poppins"/>
                <a:sym typeface="Poppins"/>
              </a:rPr>
              <a:t>camelCase </a:t>
            </a:r>
            <a:r>
              <a:rPr lang="en-GB">
                <a:solidFill>
                  <a:schemeClr val="dk1"/>
                </a:solidFill>
                <a:latin typeface="Poppins"/>
                <a:ea typeface="Poppins"/>
                <a:cs typeface="Poppins"/>
                <a:sym typeface="Poppins"/>
              </a:rPr>
              <a:t>capitalises the first letter of each word.</a:t>
            </a:r>
            <a:endParaRPr>
              <a:solidFill>
                <a:schemeClr val="dk1"/>
              </a:solidFill>
              <a:latin typeface="Poppins"/>
              <a:ea typeface="Poppins"/>
              <a:cs typeface="Poppins"/>
              <a:sym typeface="Poppins"/>
            </a:endParaRPr>
          </a:p>
          <a:p>
            <a:pPr indent="0" lvl="0" marL="457200" marR="190500" rtl="0" algn="l">
              <a:spcBef>
                <a:spcPts val="0"/>
              </a:spcBef>
              <a:spcAft>
                <a:spcPts val="0"/>
              </a:spcAft>
              <a:buNone/>
            </a:pPr>
            <a:r>
              <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chemeClr val="dk1"/>
                </a:solidFill>
                <a:latin typeface="Poppins"/>
                <a:ea typeface="Poppins"/>
                <a:cs typeface="Poppins"/>
                <a:sym typeface="Poppins"/>
              </a:rPr>
              <a:t>It will be more readable in a long string of text like a hashtag and is more likely to be interpreted by screen readers</a:t>
            </a:r>
            <a:r>
              <a:rPr lang="en-GB">
                <a:solidFill>
                  <a:schemeClr val="dk1"/>
                </a:solidFill>
                <a:latin typeface="Poppins"/>
                <a:ea typeface="Poppins"/>
                <a:cs typeface="Poppins"/>
                <a:sym typeface="Poppins"/>
              </a:rPr>
              <a:t>.</a:t>
            </a:r>
            <a:endParaRPr>
              <a:solidFill>
                <a:schemeClr val="dk1"/>
              </a:solidFill>
              <a:latin typeface="Poppins"/>
              <a:ea typeface="Poppins"/>
              <a:cs typeface="Poppins"/>
              <a:sym typeface="Poppins"/>
            </a:endParaRPr>
          </a:p>
          <a:p>
            <a:pPr indent="0" lvl="0" marL="457200" marR="190500" rtl="0" algn="l">
              <a:spcBef>
                <a:spcPts val="0"/>
              </a:spcBef>
              <a:spcAft>
                <a:spcPts val="0"/>
              </a:spcAft>
              <a:buNone/>
            </a:pPr>
            <a:r>
              <a:t/>
            </a:r>
            <a:endParaRPr>
              <a:solidFill>
                <a:schemeClr val="dk1"/>
              </a:solidFill>
              <a:latin typeface="Poppins"/>
              <a:ea typeface="Poppins"/>
              <a:cs typeface="Poppins"/>
              <a:sym typeface="Poppins"/>
            </a:endParaRPr>
          </a:p>
          <a:p>
            <a:pPr indent="-330200" lvl="0" marL="457200" marR="190500" rtl="0" algn="l">
              <a:spcBef>
                <a:spcPts val="0"/>
              </a:spcBef>
              <a:spcAft>
                <a:spcPts val="0"/>
              </a:spcAft>
              <a:buClr>
                <a:schemeClr val="dk1"/>
              </a:buClr>
              <a:buSzPts val="1600"/>
              <a:buFont typeface="Poppins"/>
              <a:buChar char="●"/>
            </a:pPr>
            <a:r>
              <a:rPr lang="en-GB">
                <a:solidFill>
                  <a:srgbClr val="FFD966"/>
                </a:solidFill>
                <a:latin typeface="Poppins"/>
                <a:ea typeface="Poppins"/>
                <a:cs typeface="Poppins"/>
                <a:sym typeface="Poppins"/>
              </a:rPr>
              <a:t>#hashtagslikethis</a:t>
            </a:r>
            <a:r>
              <a:rPr lang="en-GB">
                <a:solidFill>
                  <a:schemeClr val="dk1"/>
                </a:solidFill>
                <a:latin typeface="Poppins"/>
                <a:ea typeface="Poppins"/>
                <a:cs typeface="Poppins"/>
                <a:sym typeface="Poppins"/>
              </a:rPr>
              <a:t> are more likely to be announced by screen readers as a string of syllables mushed together. Instead </a:t>
            </a:r>
            <a:r>
              <a:rPr lang="en-GB">
                <a:solidFill>
                  <a:srgbClr val="FFD966"/>
                </a:solidFill>
                <a:latin typeface="Poppins"/>
                <a:ea typeface="Poppins"/>
                <a:cs typeface="Poppins"/>
                <a:sym typeface="Poppins"/>
              </a:rPr>
              <a:t>#hashtagLikeThis</a:t>
            </a:r>
            <a:r>
              <a:rPr lang="en-GB">
                <a:solidFill>
                  <a:schemeClr val="dk1"/>
                </a:solidFill>
                <a:latin typeface="Poppins"/>
                <a:ea typeface="Poppins"/>
                <a:cs typeface="Poppins"/>
                <a:sym typeface="Poppins"/>
              </a:rPr>
              <a:t> or </a:t>
            </a:r>
            <a:r>
              <a:rPr lang="en-GB">
                <a:solidFill>
                  <a:srgbClr val="FFD966"/>
                </a:solidFill>
                <a:latin typeface="Poppins"/>
                <a:ea typeface="Poppins"/>
                <a:cs typeface="Poppins"/>
                <a:sym typeface="Poppins"/>
              </a:rPr>
              <a:t>#HashtagLikeThis</a:t>
            </a:r>
            <a:r>
              <a:rPr lang="en-GB">
                <a:solidFill>
                  <a:schemeClr val="dk1"/>
                </a:solidFill>
                <a:latin typeface="Poppins"/>
                <a:ea typeface="Poppins"/>
                <a:cs typeface="Poppins"/>
                <a:sym typeface="Poppins"/>
              </a:rPr>
              <a:t>.</a:t>
            </a:r>
            <a:endParaRPr>
              <a:solidFill>
                <a:schemeClr val="dk1"/>
              </a:solidFill>
              <a:latin typeface="Poppins"/>
              <a:ea typeface="Poppins"/>
              <a:cs typeface="Poppins"/>
              <a:sym typeface="Poppins"/>
            </a:endParaRPr>
          </a:p>
          <a:p>
            <a:pPr indent="0" lvl="0" marL="0" marR="190500" rtl="0" algn="l">
              <a:spcBef>
                <a:spcPts val="0"/>
              </a:spcBef>
              <a:spcAft>
                <a:spcPts val="0"/>
              </a:spcAft>
              <a:buNone/>
            </a:pPr>
            <a:r>
              <a:t/>
            </a:r>
            <a:endParaRPr>
              <a:solidFill>
                <a:schemeClr val="dk1"/>
              </a:solidFill>
              <a:latin typeface="Poppins"/>
              <a:ea typeface="Poppins"/>
              <a:cs typeface="Poppins"/>
              <a:sym typeface="Poppins"/>
            </a:endParaRPr>
          </a:p>
          <a:p>
            <a:pPr indent="0" lvl="0" marL="0" rtl="0" algn="l">
              <a:spcBef>
                <a:spcPts val="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Zoonou">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